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handoutMasterIdLst>
    <p:handoutMasterId r:id="rId59"/>
  </p:handoutMasterIdLst>
  <p:sldIdLst>
    <p:sldId id="256" r:id="rId2"/>
    <p:sldId id="259" r:id="rId3"/>
    <p:sldId id="258" r:id="rId4"/>
    <p:sldId id="257" r:id="rId5"/>
    <p:sldId id="260" r:id="rId6"/>
    <p:sldId id="288" r:id="rId7"/>
    <p:sldId id="305" r:id="rId8"/>
    <p:sldId id="306" r:id="rId9"/>
    <p:sldId id="309" r:id="rId10"/>
    <p:sldId id="310" r:id="rId11"/>
    <p:sldId id="311" r:id="rId12"/>
    <p:sldId id="312" r:id="rId13"/>
    <p:sldId id="314" r:id="rId14"/>
    <p:sldId id="315" r:id="rId15"/>
    <p:sldId id="316" r:id="rId16"/>
    <p:sldId id="319" r:id="rId17"/>
    <p:sldId id="320" r:id="rId18"/>
    <p:sldId id="322" r:id="rId19"/>
    <p:sldId id="282" r:id="rId20"/>
    <p:sldId id="283" r:id="rId21"/>
    <p:sldId id="289" r:id="rId22"/>
    <p:sldId id="304" r:id="rId23"/>
    <p:sldId id="295" r:id="rId24"/>
    <p:sldId id="296" r:id="rId25"/>
    <p:sldId id="297" r:id="rId26"/>
    <p:sldId id="298" r:id="rId27"/>
    <p:sldId id="299" r:id="rId28"/>
    <p:sldId id="300" r:id="rId29"/>
    <p:sldId id="301" r:id="rId30"/>
    <p:sldId id="302" r:id="rId31"/>
    <p:sldId id="290" r:id="rId32"/>
    <p:sldId id="291" r:id="rId33"/>
    <p:sldId id="292" r:id="rId34"/>
    <p:sldId id="293" r:id="rId35"/>
    <p:sldId id="294" r:id="rId36"/>
    <p:sldId id="269" r:id="rId37"/>
    <p:sldId id="270" r:id="rId38"/>
    <p:sldId id="271" r:id="rId39"/>
    <p:sldId id="272" r:id="rId40"/>
    <p:sldId id="273" r:id="rId41"/>
    <p:sldId id="274" r:id="rId42"/>
    <p:sldId id="278" r:id="rId43"/>
    <p:sldId id="285" r:id="rId44"/>
    <p:sldId id="279" r:id="rId45"/>
    <p:sldId id="280" r:id="rId46"/>
    <p:sldId id="277" r:id="rId47"/>
    <p:sldId id="281" r:id="rId48"/>
    <p:sldId id="286" r:id="rId49"/>
    <p:sldId id="287" r:id="rId50"/>
    <p:sldId id="303" r:id="rId51"/>
    <p:sldId id="275" r:id="rId52"/>
    <p:sldId id="263" r:id="rId53"/>
    <p:sldId id="261" r:id="rId54"/>
    <p:sldId id="323" r:id="rId55"/>
    <p:sldId id="267" r:id="rId56"/>
    <p:sldId id="266" r:id="rId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87" autoAdjust="0"/>
    <p:restoredTop sz="94602"/>
  </p:normalViewPr>
  <p:slideViewPr>
    <p:cSldViewPr snapToGrid="0" snapToObjects="1">
      <p:cViewPr varScale="1">
        <p:scale>
          <a:sx n="107" d="100"/>
          <a:sy n="107" d="100"/>
        </p:scale>
        <p:origin x="-1464" y="-10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592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notesMaster" Target="notesMasters/notesMaster1.xml"/><Relationship Id="rId59" Type="http://schemas.openxmlformats.org/officeDocument/2006/relationships/handoutMaster" Target="handoutMasters/handout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interSettings" Target="printerSettings/printerSettings1.bin"/><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3643E35-CD80-874A-A3D7-254E954BB753}" type="datetimeFigureOut">
              <a:rPr lang="en-US" smtClean="0"/>
              <a:pPr/>
              <a:t>9/9/17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090392-6C30-1942-A2CE-3FA72429B676}" type="slidenum">
              <a:rPr lang="en-US" smtClean="0"/>
              <a:pPr/>
              <a:t>‹#›</a:t>
            </a:fld>
            <a:endParaRPr lang="en-US"/>
          </a:p>
        </p:txBody>
      </p:sp>
    </p:spTree>
    <p:extLst>
      <p:ext uri="{BB962C8B-B14F-4D97-AF65-F5344CB8AC3E}">
        <p14:creationId xmlns:p14="http://schemas.microsoft.com/office/powerpoint/2010/main" val="852399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416C15-7665-174C-99B8-5B237ACA6582}" type="datetimeFigureOut">
              <a:rPr lang="en-US" smtClean="0"/>
              <a:pPr/>
              <a:t>9/9/17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BF1BD6-11A6-594E-AFA1-283323A41F72}" type="slidenum">
              <a:rPr lang="en-US" smtClean="0"/>
              <a:pPr/>
              <a:t>‹#›</a:t>
            </a:fld>
            <a:endParaRPr lang="en-US"/>
          </a:p>
        </p:txBody>
      </p:sp>
    </p:spTree>
    <p:extLst>
      <p:ext uri="{BB962C8B-B14F-4D97-AF65-F5344CB8AC3E}">
        <p14:creationId xmlns:p14="http://schemas.microsoft.com/office/powerpoint/2010/main" val="56011568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Note there</a:t>
            </a:r>
            <a:r>
              <a:rPr lang="en-US" baseline="0" dirty="0" smtClean="0"/>
              <a:t> are two licenses if effect for this course. </a:t>
            </a:r>
          </a:p>
          <a:p>
            <a:pPr marL="628650" lvl="1" indent="-171450">
              <a:buFontTx/>
              <a:buChar char="•"/>
            </a:pPr>
            <a:r>
              <a:rPr lang="en-US" baseline="0" dirty="0" smtClean="0"/>
              <a:t>All *content* (lectures, written materials, etc.) are made available under the Creative Commons Attribution-</a:t>
            </a:r>
            <a:r>
              <a:rPr lang="en-US" baseline="0" dirty="0" err="1" smtClean="0"/>
              <a:t>ShareAlike</a:t>
            </a:r>
            <a:r>
              <a:rPr lang="en-US" baseline="0" dirty="0" smtClean="0"/>
              <a:t> 4.0 International (CC BY-SA 4.0). (https://</a:t>
            </a:r>
            <a:r>
              <a:rPr lang="en-US" baseline="0" dirty="0" err="1" smtClean="0"/>
              <a:t>creativecommons.org</a:t>
            </a:r>
            <a:r>
              <a:rPr lang="en-US" baseline="0" dirty="0" smtClean="0"/>
              <a:t>/licenses/by-</a:t>
            </a:r>
            <a:r>
              <a:rPr lang="en-US" baseline="0" dirty="0" err="1" smtClean="0"/>
              <a:t>sa</a:t>
            </a:r>
            <a:r>
              <a:rPr lang="en-US" baseline="0" dirty="0" smtClean="0"/>
              <a:t>/4.0/).</a:t>
            </a:r>
          </a:p>
          <a:p>
            <a:pPr marL="628650" lvl="1" indent="-171450">
              <a:buFontTx/>
              <a:buChar char="•"/>
            </a:pPr>
            <a:r>
              <a:rPr lang="en-US" baseline="0" dirty="0" smtClean="0"/>
              <a:t>All *code* (R scripts the website code itself) are made available under the MIT License (https://</a:t>
            </a:r>
            <a:r>
              <a:rPr lang="en-US" baseline="0" dirty="0" err="1" smtClean="0"/>
              <a:t>opensource.org</a:t>
            </a:r>
            <a:r>
              <a:rPr lang="en-US" baseline="0" dirty="0" smtClean="0"/>
              <a:t>/licenses/MIT).</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a:t>
            </a:fld>
            <a:endParaRPr lang="en-US"/>
          </a:p>
        </p:txBody>
      </p:sp>
    </p:spTree>
    <p:extLst>
      <p:ext uri="{BB962C8B-B14F-4D97-AF65-F5344CB8AC3E}">
        <p14:creationId xmlns:p14="http://schemas.microsoft.com/office/powerpoint/2010/main" val="3848496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u="none" kern="1200" baseline="0" dirty="0" smtClean="0">
                <a:solidFill>
                  <a:schemeClr val="tx1"/>
                </a:solidFill>
                <a:latin typeface="+mn-lt"/>
                <a:ea typeface="+mn-ea"/>
                <a:cs typeface="+mn-cs"/>
              </a:rPr>
              <a:t>Ultimately, an extremely comprehensive analysis was performed on this relapse tumor.</a:t>
            </a:r>
          </a:p>
          <a:p>
            <a:pPr marL="171450" indent="-171450">
              <a:buFont typeface="Arial"/>
              <a:buChar char="•"/>
            </a:pPr>
            <a:r>
              <a:rPr lang="en-US" sz="1200" u="none" kern="1200" baseline="0" dirty="0" smtClean="0">
                <a:solidFill>
                  <a:schemeClr val="tx1"/>
                </a:solidFill>
                <a:latin typeface="+mn-lt"/>
                <a:ea typeface="+mn-ea"/>
                <a:cs typeface="+mn-cs"/>
              </a:rPr>
              <a:t>Many fascinating events were identified</a:t>
            </a:r>
          </a:p>
          <a:p>
            <a:pPr marL="171450" indent="-171450">
              <a:buFont typeface="Arial"/>
              <a:buChar char="•"/>
            </a:pPr>
            <a:r>
              <a:rPr lang="en-US" sz="1200" u="none" kern="1200" baseline="0" dirty="0" smtClean="0">
                <a:solidFill>
                  <a:schemeClr val="tx1"/>
                </a:solidFill>
                <a:latin typeface="+mn-lt"/>
                <a:ea typeface="+mn-ea"/>
                <a:cs typeface="+mn-cs"/>
              </a:rPr>
              <a:t>The genome was characterized by a reasonable number of protein coding point mutations including those affecting EP300 and NF1. </a:t>
            </a:r>
          </a:p>
          <a:p>
            <a:pPr marL="171450" indent="-171450">
              <a:buFont typeface="Arial"/>
              <a:buChar char="•"/>
            </a:pPr>
            <a:r>
              <a:rPr lang="en-US" sz="1200" u="none" kern="1200" baseline="0" dirty="0" smtClean="0">
                <a:solidFill>
                  <a:schemeClr val="tx1"/>
                </a:solidFill>
                <a:latin typeface="+mn-lt"/>
                <a:ea typeface="+mn-ea"/>
                <a:cs typeface="+mn-cs"/>
              </a:rPr>
              <a:t>While very little amplification was observed several rearrangements and both large and small deletions were apparent.  These affected SETD2, XBP1, </a:t>
            </a:r>
            <a:r>
              <a:rPr lang="en-US" sz="1200" u="none" kern="1200" baseline="0" dirty="0" err="1" smtClean="0">
                <a:solidFill>
                  <a:schemeClr val="tx1"/>
                </a:solidFill>
                <a:latin typeface="+mn-lt"/>
                <a:ea typeface="+mn-ea"/>
                <a:cs typeface="+mn-cs"/>
              </a:rPr>
              <a:t>Ikaros</a:t>
            </a:r>
            <a:r>
              <a:rPr lang="en-US" sz="1200" u="none" kern="1200" baseline="0" dirty="0" smtClean="0">
                <a:solidFill>
                  <a:schemeClr val="tx1"/>
                </a:solidFill>
                <a:latin typeface="+mn-lt"/>
                <a:ea typeface="+mn-ea"/>
                <a:cs typeface="+mn-cs"/>
              </a:rPr>
              <a:t>, RB1, ETV6. SETD2 and NF1 were both hit twice. </a:t>
            </a:r>
          </a:p>
          <a:p>
            <a:pPr marL="171450" indent="-171450">
              <a:buFont typeface="Arial"/>
              <a:buChar char="•"/>
            </a:pPr>
            <a:r>
              <a:rPr lang="en-US" sz="1200" u="none" kern="1200" baseline="0" dirty="0" smtClean="0">
                <a:solidFill>
                  <a:schemeClr val="tx1"/>
                </a:solidFill>
                <a:latin typeface="+mn-lt"/>
                <a:ea typeface="+mn-ea"/>
                <a:cs typeface="+mn-cs"/>
              </a:rPr>
              <a:t>An interesting EP300-ZNF384 fusion was identified. </a:t>
            </a:r>
          </a:p>
          <a:p>
            <a:pPr marL="171450" indent="-171450">
              <a:buFont typeface="Arial"/>
              <a:buChar char="•"/>
            </a:pPr>
            <a:r>
              <a:rPr lang="en-US" sz="1200" u="none" kern="1200" baseline="0" dirty="0" smtClean="0">
                <a:solidFill>
                  <a:schemeClr val="tx1"/>
                </a:solidFill>
                <a:latin typeface="+mn-lt"/>
                <a:ea typeface="+mn-ea"/>
                <a:cs typeface="+mn-cs"/>
              </a:rPr>
              <a:t>At the time it was novel but has since been associated with other ALL patients.</a:t>
            </a:r>
          </a:p>
          <a:p>
            <a:pPr marL="171450" indent="-171450">
              <a:buFont typeface="Arial"/>
              <a:buChar char="•"/>
            </a:pPr>
            <a:r>
              <a:rPr lang="en-US" sz="1200" u="none" kern="1200" baseline="0" dirty="0" smtClean="0">
                <a:solidFill>
                  <a:schemeClr val="tx1"/>
                </a:solidFill>
                <a:latin typeface="+mn-lt"/>
                <a:ea typeface="+mn-ea"/>
                <a:cs typeface="+mn-cs"/>
              </a:rPr>
              <a:t>While certainly interesting, none of these genomic events particularly suggested any clinical action.</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39</a:t>
            </a:fld>
            <a:endParaRPr lang="en-US"/>
          </a:p>
        </p:txBody>
      </p:sp>
    </p:spTree>
    <p:extLst>
      <p:ext uri="{BB962C8B-B14F-4D97-AF65-F5344CB8AC3E}">
        <p14:creationId xmlns:p14="http://schemas.microsoft.com/office/powerpoint/2010/main" val="3810655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u="none" kern="1200" baseline="0" dirty="0" smtClean="0">
                <a:solidFill>
                  <a:schemeClr val="tx1"/>
                </a:solidFill>
                <a:latin typeface="+mn-lt"/>
                <a:ea typeface="+mn-ea"/>
                <a:cs typeface="+mn-cs"/>
              </a:rPr>
              <a:t>We next used our drug-gene interaction database (DGIdb) and a relatively simplistic expression analysis to identify the kinase FLT3 as the most promising candidate in this case.  </a:t>
            </a:r>
          </a:p>
          <a:p>
            <a:pPr marL="171450" indent="-171450">
              <a:buFont typeface="Arial"/>
              <a:buChar char="•"/>
            </a:pPr>
            <a:r>
              <a:rPr lang="en-US" sz="1200" u="none" kern="1200" baseline="0" dirty="0" smtClean="0">
                <a:solidFill>
                  <a:schemeClr val="tx1"/>
                </a:solidFill>
                <a:latin typeface="+mn-lt"/>
                <a:ea typeface="+mn-ea"/>
                <a:cs typeface="+mn-cs"/>
              </a:rPr>
              <a:t>FLT3 expression was an extreme outlier in this case with RNA expression as high as many housekeeping genes.</a:t>
            </a:r>
          </a:p>
          <a:p>
            <a:pPr marL="171450" indent="-171450">
              <a:buFont typeface="Arial"/>
              <a:buChar char="•"/>
            </a:pPr>
            <a:r>
              <a:rPr lang="en-US" sz="1200" u="none" kern="1200" baseline="0" dirty="0" smtClean="0">
                <a:solidFill>
                  <a:schemeClr val="tx1"/>
                </a:solidFill>
                <a:latin typeface="+mn-lt"/>
                <a:ea typeface="+mn-ea"/>
                <a:cs typeface="+mn-cs"/>
              </a:rPr>
              <a:t>While we didn’t have a matched normal sample, FLT3 expression in tumor was high compared to various blood cell types, including CD34 cells sorted from a pool of healthy individuals.</a:t>
            </a:r>
          </a:p>
          <a:p>
            <a:pPr marL="171450" indent="-171450">
              <a:buFont typeface="Arial"/>
              <a:buChar char="•"/>
            </a:pPr>
            <a:r>
              <a:rPr lang="en-US" sz="1200" u="none" kern="1200" baseline="0" dirty="0" smtClean="0">
                <a:solidFill>
                  <a:schemeClr val="tx1"/>
                </a:solidFill>
                <a:latin typeface="+mn-lt"/>
                <a:ea typeface="+mn-ea"/>
                <a:cs typeface="+mn-cs"/>
              </a:rPr>
              <a:t>Finally, even compared to 200 other B-ALLs, this tumor had the highest FLT3 expression.</a:t>
            </a:r>
          </a:p>
          <a:p>
            <a:pPr marL="171450" indent="-171450">
              <a:buFont typeface="Arial"/>
              <a:buChar char="•"/>
            </a:pPr>
            <a:r>
              <a:rPr lang="en-US" sz="1200" u="none" kern="1200" baseline="0" dirty="0" smtClean="0">
                <a:solidFill>
                  <a:schemeClr val="tx1"/>
                </a:solidFill>
                <a:latin typeface="+mn-lt"/>
                <a:ea typeface="+mn-ea"/>
                <a:cs typeface="+mn-cs"/>
              </a:rPr>
              <a:t>Based on this observation the patient was started on a course of sunitinib.</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40</a:t>
            </a:fld>
            <a:endParaRPr lang="en-US"/>
          </a:p>
        </p:txBody>
      </p:sp>
    </p:spTree>
    <p:extLst>
      <p:ext uri="{BB962C8B-B14F-4D97-AF65-F5344CB8AC3E}">
        <p14:creationId xmlns:p14="http://schemas.microsoft.com/office/powerpoint/2010/main" val="4102128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u="none" kern="1200" baseline="0" dirty="0" smtClean="0">
                <a:solidFill>
                  <a:schemeClr val="tx1"/>
                </a:solidFill>
                <a:latin typeface="+mn-lt"/>
                <a:ea typeface="+mn-ea"/>
                <a:cs typeface="+mn-cs"/>
              </a:rPr>
              <a:t>For this case we also created three personalized assays for disease monitoring</a:t>
            </a:r>
          </a:p>
          <a:p>
            <a:pPr marL="171450" indent="-171450">
              <a:buFont typeface="Arial"/>
              <a:buChar char="•"/>
            </a:pPr>
            <a:r>
              <a:rPr lang="en-US" sz="1200" u="none" kern="1200" baseline="0" dirty="0" smtClean="0">
                <a:solidFill>
                  <a:schemeClr val="tx1"/>
                </a:solidFill>
                <a:latin typeface="+mn-lt"/>
                <a:ea typeface="+mn-ea"/>
                <a:cs typeface="+mn-cs"/>
              </a:rPr>
              <a:t>our personalized capture reagent targeting all SNVs in this tumor (A-C on the left)</a:t>
            </a:r>
          </a:p>
          <a:p>
            <a:pPr marL="171450" indent="-171450">
              <a:buFont typeface="Arial"/>
              <a:buChar char="•"/>
            </a:pPr>
            <a:r>
              <a:rPr lang="en-US" sz="1200" u="none" kern="1200" baseline="0" dirty="0" smtClean="0">
                <a:solidFill>
                  <a:schemeClr val="tx1"/>
                </a:solidFill>
                <a:latin typeface="+mn-lt"/>
                <a:ea typeface="+mn-ea"/>
                <a:cs typeface="+mn-cs"/>
              </a:rPr>
              <a:t>quantitative FISH (B)</a:t>
            </a:r>
          </a:p>
          <a:p>
            <a:pPr marL="171450" indent="-171450">
              <a:buFont typeface="Arial"/>
              <a:buChar char="•"/>
            </a:pPr>
            <a:r>
              <a:rPr lang="en-US" sz="1200" u="none" kern="1200" baseline="0" dirty="0" smtClean="0">
                <a:solidFill>
                  <a:schemeClr val="tx1"/>
                </a:solidFill>
                <a:latin typeface="+mn-lt"/>
                <a:ea typeface="+mn-ea"/>
                <a:cs typeface="+mn-cs"/>
              </a:rPr>
              <a:t>an assay for the EP300-ZNF384 DNA breakpoint</a:t>
            </a:r>
          </a:p>
          <a:p>
            <a:pPr marL="171450" indent="-171450">
              <a:buFont typeface="Arial"/>
              <a:buChar char="•"/>
            </a:pPr>
            <a:r>
              <a:rPr lang="en-US" sz="1200" u="none" kern="1200" baseline="0" dirty="0" smtClean="0">
                <a:solidFill>
                  <a:schemeClr val="tx1"/>
                </a:solidFill>
                <a:latin typeface="+mn-lt"/>
                <a:ea typeface="+mn-ea"/>
                <a:cs typeface="+mn-cs"/>
              </a:rPr>
              <a:t>Using these assays we were able to monitor disease and observe clearance of the tumor</a:t>
            </a:r>
          </a:p>
          <a:p>
            <a:pPr marL="171450" indent="-171450">
              <a:buFont typeface="Arial"/>
              <a:buChar char="•"/>
            </a:pPr>
            <a:r>
              <a:rPr lang="en-US" sz="1200" u="none" kern="1200" baseline="0" dirty="0" smtClean="0">
                <a:solidFill>
                  <a:schemeClr val="tx1"/>
                </a:solidFill>
                <a:latin typeface="+mn-lt"/>
                <a:ea typeface="+mn-ea"/>
                <a:cs typeface="+mn-cs"/>
              </a:rPr>
              <a:t>While we are limited by the </a:t>
            </a:r>
            <a:r>
              <a:rPr lang="en-US" sz="1200" u="none" kern="1200" baseline="0" dirty="0" err="1" smtClean="0">
                <a:solidFill>
                  <a:schemeClr val="tx1"/>
                </a:solidFill>
                <a:latin typeface="+mn-lt"/>
                <a:ea typeface="+mn-ea"/>
                <a:cs typeface="+mn-cs"/>
              </a:rPr>
              <a:t>timepoints</a:t>
            </a:r>
            <a:r>
              <a:rPr lang="en-US" sz="1200" u="none" kern="1200" baseline="0" dirty="0" smtClean="0">
                <a:solidFill>
                  <a:schemeClr val="tx1"/>
                </a:solidFill>
                <a:latin typeface="+mn-lt"/>
                <a:ea typeface="+mn-ea"/>
                <a:cs typeface="+mn-cs"/>
              </a:rPr>
              <a:t> at which bone marrow biopsies were conducted it seemed that the sunitinib treatment was helpful in achieving clearance in advance of an allograft from a matched unrelated donor.</a:t>
            </a:r>
          </a:p>
          <a:p>
            <a:pPr marL="171450" indent="-171450">
              <a:buFont typeface="Arial"/>
              <a:buChar char="•"/>
            </a:pPr>
            <a:r>
              <a:rPr lang="en-US" sz="1200" u="none" kern="1200" baseline="0" dirty="0" smtClean="0">
                <a:solidFill>
                  <a:schemeClr val="tx1"/>
                </a:solidFill>
                <a:latin typeface="+mn-lt"/>
                <a:ea typeface="+mn-ea"/>
                <a:cs typeface="+mn-cs"/>
              </a:rPr>
              <a:t>The most recent sample, taken at 4,024 days from initial diagnosis confirms that this patient remains in remission (4+ years after the MUD allograft).</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41</a:t>
            </a:fld>
            <a:endParaRPr lang="en-US"/>
          </a:p>
        </p:txBody>
      </p:sp>
    </p:spTree>
    <p:extLst>
      <p:ext uri="{BB962C8B-B14F-4D97-AF65-F5344CB8AC3E}">
        <p14:creationId xmlns:p14="http://schemas.microsoft.com/office/powerpoint/2010/main" val="1154072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There are several factors that complicate sequencing</a:t>
            </a:r>
            <a:r>
              <a:rPr lang="en-US" baseline="0" dirty="0" smtClean="0"/>
              <a:t> and </a:t>
            </a:r>
            <a:r>
              <a:rPr lang="en-US" dirty="0" smtClean="0"/>
              <a:t>analysis of tumor</a:t>
            </a:r>
            <a:r>
              <a:rPr lang="en-US" baseline="0" dirty="0" smtClean="0"/>
              <a:t> genomes that are not encountered in germline sequencing projects.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Tumors are often impure, with normal cells mixed into the tumor cells.  Tumors are often heterogeneous, containing complex genetically diverse collections of cells.  Finally tumors can be highly aneuploid with major deviations from a diploid state</a:t>
            </a:r>
          </a:p>
          <a:p>
            <a:pPr marL="171450" indent="-171450">
              <a:buFontTx/>
              <a:buChar char="-"/>
            </a:pPr>
            <a:r>
              <a:rPr lang="en-US" baseline="0" dirty="0" smtClean="0"/>
              <a:t>Each of these factors can make detection of somatic mutations more difficult and confound characterization of the clonal architecture of a tumor.</a:t>
            </a:r>
          </a:p>
        </p:txBody>
      </p:sp>
      <p:sp>
        <p:nvSpPr>
          <p:cNvPr id="4" name="Slide Number Placeholder 3"/>
          <p:cNvSpPr>
            <a:spLocks noGrp="1"/>
          </p:cNvSpPr>
          <p:nvPr>
            <p:ph type="sldNum" sz="quarter" idx="10"/>
          </p:nvPr>
        </p:nvSpPr>
        <p:spPr/>
        <p:txBody>
          <a:bodyPr/>
          <a:lstStyle/>
          <a:p>
            <a:fld id="{F9BF1BD6-11A6-594E-AFA1-283323A41F72}" type="slidenum">
              <a:rPr lang="en-US" smtClean="0"/>
              <a:pPr/>
              <a:t>42</a:t>
            </a:fld>
            <a:endParaRPr lang="en-US" dirty="0"/>
          </a:p>
        </p:txBody>
      </p:sp>
    </p:spTree>
    <p:extLst>
      <p:ext uri="{BB962C8B-B14F-4D97-AF65-F5344CB8AC3E}">
        <p14:creationId xmlns:p14="http://schemas.microsoft.com/office/powerpoint/2010/main" val="3275600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lnSpcReduction="10000"/>
          </a:bodyPr>
          <a:lstStyle/>
          <a:p>
            <a:pPr marL="171450" indent="-171450">
              <a:buFontTx/>
              <a:buChar char="-"/>
            </a:pPr>
            <a:endParaRPr lang="en-US" sz="1800" baseline="0" dirty="0" smtClean="0"/>
          </a:p>
        </p:txBody>
      </p:sp>
      <p:sp>
        <p:nvSpPr>
          <p:cNvPr id="4" name="Slide Number Placeholder 3"/>
          <p:cNvSpPr>
            <a:spLocks noGrp="1"/>
          </p:cNvSpPr>
          <p:nvPr>
            <p:ph type="sldNum" sz="quarter" idx="10"/>
          </p:nvPr>
        </p:nvSpPr>
        <p:spPr/>
        <p:txBody>
          <a:bodyPr/>
          <a:lstStyle/>
          <a:p>
            <a:fld id="{F9BF1BD6-11A6-594E-AFA1-283323A41F72}" type="slidenum">
              <a:rPr lang="en-US" smtClean="0"/>
              <a:pPr/>
              <a:t>43</a:t>
            </a:fld>
            <a:endParaRPr lang="en-US"/>
          </a:p>
        </p:txBody>
      </p:sp>
    </p:spTree>
    <p:extLst>
      <p:ext uri="{BB962C8B-B14F-4D97-AF65-F5344CB8AC3E}">
        <p14:creationId xmlns:p14="http://schemas.microsoft.com/office/powerpoint/2010/main" val="17534501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Shape 3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61" name="Shape 3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171450" indent="-171450">
              <a:spcBef>
                <a:spcPts val="0"/>
              </a:spcBef>
              <a:buFontTx/>
              <a:buChar char="-"/>
            </a:pPr>
            <a:r>
              <a:rPr lang="en-US" dirty="0" smtClean="0"/>
              <a:t>If we overlay</a:t>
            </a:r>
            <a:r>
              <a:rPr lang="en-US" baseline="0" dirty="0" smtClean="0"/>
              <a:t> each of these mutations on the rest of the platinum variants and use a clonality inference tools like SciClone we can resolve 6 different sub-clones, each with a couple driver mutations present.  Except sub-clone 6. Based on our experiences so far we probably still haven’t sequenced deeply enough to find a driver event in that sub-clone yet.</a:t>
            </a:r>
          </a:p>
          <a:p>
            <a:pPr marL="171450" indent="-171450">
              <a:spcBef>
                <a:spcPts val="0"/>
              </a:spcBef>
              <a:buFontTx/>
              <a:buChar char="-"/>
            </a:pPr>
            <a:r>
              <a:rPr lang="en-US" baseline="0" dirty="0" smtClean="0"/>
              <a:t>You can see how in each of the surrounding plots, a shift in VAF distribution is occurring between primary and relapse.</a:t>
            </a:r>
          </a:p>
          <a:p>
            <a:pPr marL="0" indent="0">
              <a:spcBef>
                <a:spcPts val="0"/>
              </a:spcBef>
              <a:buFontTx/>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smtClean="0"/>
              <a:t>Whole genome data is exceptionally</a:t>
            </a:r>
            <a:r>
              <a:rPr lang="en-US" baseline="0" dirty="0" smtClean="0"/>
              <a:t> good a detecting copy number alterations in tumors.  You essentially get a beautiful digital karyotype for each tumor.  Here we see a complex amplification affecting KRAS and ETV6 and other critical cancer genes by both single copy and two copy gains.</a:t>
            </a:r>
          </a:p>
          <a:p>
            <a:pPr marL="171450" indent="-171450">
              <a:buFontTx/>
              <a:buChar char="-"/>
            </a:pPr>
            <a:r>
              <a:rPr lang="en-US" baseline="0" dirty="0" smtClean="0"/>
              <a:t>We currently use </a:t>
            </a:r>
            <a:r>
              <a:rPr lang="en-US" baseline="0" dirty="0" err="1" smtClean="0"/>
              <a:t>cnv</a:t>
            </a:r>
            <a:r>
              <a:rPr lang="en-US" baseline="0" dirty="0" smtClean="0"/>
              <a:t>-hmm, </a:t>
            </a:r>
            <a:r>
              <a:rPr lang="en-US" baseline="0" dirty="0" err="1" smtClean="0"/>
              <a:t>CopyCat</a:t>
            </a:r>
            <a:r>
              <a:rPr lang="en-US" baseline="0" dirty="0" smtClean="0"/>
              <a:t>, and </a:t>
            </a:r>
            <a:r>
              <a:rPr lang="en-US" baseline="0" dirty="0" err="1" smtClean="0"/>
              <a:t>CnView</a:t>
            </a:r>
            <a:r>
              <a:rPr lang="en-US" baseline="0" dirty="0" smtClean="0"/>
              <a:t> for this kind of copy number analysis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47</a:t>
            </a:fld>
            <a:endParaRPr lang="en-US" dirty="0"/>
          </a:p>
        </p:txBody>
      </p:sp>
    </p:spTree>
    <p:extLst>
      <p:ext uri="{BB962C8B-B14F-4D97-AF65-F5344CB8AC3E}">
        <p14:creationId xmlns:p14="http://schemas.microsoft.com/office/powerpoint/2010/main" val="1760334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300">
                <a:solidFill>
                  <a:schemeClr val="tx1"/>
                </a:solidFill>
                <a:latin typeface="Arial" charset="0"/>
                <a:ea typeface="ＭＳ Ｐゴシック" charset="0"/>
                <a:cs typeface="ＭＳ Ｐゴシック" charset="0"/>
              </a:defRPr>
            </a:lvl1pPr>
            <a:lvl2pPr marL="702756" indent="-270291" eaLnBrk="0" hangingPunct="0">
              <a:defRPr sz="2300">
                <a:solidFill>
                  <a:schemeClr val="tx1"/>
                </a:solidFill>
                <a:latin typeface="Arial" charset="0"/>
                <a:ea typeface="ＭＳ Ｐゴシック" charset="0"/>
              </a:defRPr>
            </a:lvl2pPr>
            <a:lvl3pPr marL="1081164" indent="-216233" eaLnBrk="0" hangingPunct="0">
              <a:defRPr sz="2300">
                <a:solidFill>
                  <a:schemeClr val="tx1"/>
                </a:solidFill>
                <a:latin typeface="Arial" charset="0"/>
                <a:ea typeface="ＭＳ Ｐゴシック" charset="0"/>
              </a:defRPr>
            </a:lvl3pPr>
            <a:lvl4pPr marL="1513629" indent="-216233" eaLnBrk="0" hangingPunct="0">
              <a:defRPr sz="2300">
                <a:solidFill>
                  <a:schemeClr val="tx1"/>
                </a:solidFill>
                <a:latin typeface="Arial" charset="0"/>
                <a:ea typeface="ＭＳ Ｐゴシック" charset="0"/>
              </a:defRPr>
            </a:lvl4pPr>
            <a:lvl5pPr marL="1946095" indent="-216233" eaLnBrk="0" hangingPunct="0">
              <a:defRPr sz="2300">
                <a:solidFill>
                  <a:schemeClr val="tx1"/>
                </a:solidFill>
                <a:latin typeface="Arial" charset="0"/>
                <a:ea typeface="ＭＳ Ｐゴシック" charset="0"/>
              </a:defRPr>
            </a:lvl5pPr>
            <a:lvl6pPr marL="2378560" indent="-216233" eaLnBrk="0" fontAlgn="base" hangingPunct="0">
              <a:spcBef>
                <a:spcPct val="0"/>
              </a:spcBef>
              <a:spcAft>
                <a:spcPct val="0"/>
              </a:spcAft>
              <a:defRPr sz="2300">
                <a:solidFill>
                  <a:schemeClr val="tx1"/>
                </a:solidFill>
                <a:latin typeface="Arial" charset="0"/>
                <a:ea typeface="ＭＳ Ｐゴシック" charset="0"/>
              </a:defRPr>
            </a:lvl6pPr>
            <a:lvl7pPr marL="2811026" indent="-216233" eaLnBrk="0" fontAlgn="base" hangingPunct="0">
              <a:spcBef>
                <a:spcPct val="0"/>
              </a:spcBef>
              <a:spcAft>
                <a:spcPct val="0"/>
              </a:spcAft>
              <a:defRPr sz="2300">
                <a:solidFill>
                  <a:schemeClr val="tx1"/>
                </a:solidFill>
                <a:latin typeface="Arial" charset="0"/>
                <a:ea typeface="ＭＳ Ｐゴシック" charset="0"/>
              </a:defRPr>
            </a:lvl7pPr>
            <a:lvl8pPr marL="3243491" indent="-216233" eaLnBrk="0" fontAlgn="base" hangingPunct="0">
              <a:spcBef>
                <a:spcPct val="0"/>
              </a:spcBef>
              <a:spcAft>
                <a:spcPct val="0"/>
              </a:spcAft>
              <a:defRPr sz="2300">
                <a:solidFill>
                  <a:schemeClr val="tx1"/>
                </a:solidFill>
                <a:latin typeface="Arial" charset="0"/>
                <a:ea typeface="ＭＳ Ｐゴシック" charset="0"/>
              </a:defRPr>
            </a:lvl8pPr>
            <a:lvl9pPr marL="3675957" indent="-216233" eaLnBrk="0" fontAlgn="base" hangingPunct="0">
              <a:spcBef>
                <a:spcPct val="0"/>
              </a:spcBef>
              <a:spcAft>
                <a:spcPct val="0"/>
              </a:spcAft>
              <a:defRPr sz="2300">
                <a:solidFill>
                  <a:schemeClr val="tx1"/>
                </a:solidFill>
                <a:latin typeface="Arial" charset="0"/>
                <a:ea typeface="ＭＳ Ｐゴシック" charset="0"/>
              </a:defRPr>
            </a:lvl9pPr>
          </a:lstStyle>
          <a:p>
            <a:pPr eaLnBrk="1" hangingPunct="1"/>
            <a:fld id="{30F42F1B-9D7F-084C-98CF-CFED1A4AF441}" type="slidenum">
              <a:rPr lang="en-US" sz="1200">
                <a:latin typeface="Calibri" charset="0"/>
              </a:rPr>
              <a:pPr eaLnBrk="1" hangingPunct="1"/>
              <a:t>6</a:t>
            </a:fld>
            <a:endParaRPr lang="en-US" sz="1200">
              <a:latin typeface="Calibri" charset="0"/>
            </a:endParaRPr>
          </a:p>
        </p:txBody>
      </p:sp>
      <p:sp>
        <p:nvSpPr>
          <p:cNvPr id="16386"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6387"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ddNTP</a:t>
            </a:r>
            <a:r>
              <a:rPr lang="en-US" dirty="0" smtClean="0"/>
              <a:t> = </a:t>
            </a:r>
            <a:r>
              <a:rPr lang="en-US" dirty="0" err="1" smtClean="0"/>
              <a:t>dideoxy</a:t>
            </a:r>
            <a:r>
              <a:rPr lang="en-US" dirty="0" smtClean="0"/>
              <a:t> nucleoside triphosphate</a:t>
            </a:r>
          </a:p>
          <a:p>
            <a:r>
              <a:rPr lang="en-US" dirty="0" smtClean="0"/>
              <a:t>dNTP</a:t>
            </a:r>
            <a:r>
              <a:rPr lang="en-US" baseline="0" dirty="0" smtClean="0"/>
              <a:t> = deoxy nucleoside triphosphate</a:t>
            </a:r>
            <a:endParaRPr lang="en-US" dirty="0"/>
          </a:p>
        </p:txBody>
      </p:sp>
      <p:sp>
        <p:nvSpPr>
          <p:cNvPr id="4" name="Slide Number Placeholder 3"/>
          <p:cNvSpPr>
            <a:spLocks noGrp="1"/>
          </p:cNvSpPr>
          <p:nvPr>
            <p:ph type="sldNum" sz="quarter" idx="10"/>
          </p:nvPr>
        </p:nvSpPr>
        <p:spPr/>
        <p:txBody>
          <a:bodyPr/>
          <a:lstStyle/>
          <a:p>
            <a:pPr>
              <a:defRPr/>
            </a:pPr>
            <a:fld id="{C0D6CA99-393F-6E4A-BCFB-66A5A7B8AE0D}" type="slidenum">
              <a:rPr lang="en-US" altLang="en-US" smtClean="0"/>
              <a:pPr>
                <a:defRPr/>
              </a:pPr>
              <a:t>7</a:t>
            </a:fld>
            <a:endParaRPr lang="en-US" altLang="en-US"/>
          </a:p>
        </p:txBody>
      </p:sp>
    </p:spTree>
    <p:extLst>
      <p:ext uri="{BB962C8B-B14F-4D97-AF65-F5344CB8AC3E}">
        <p14:creationId xmlns:p14="http://schemas.microsoft.com/office/powerpoint/2010/main" val="1269656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ddNTP</a:t>
            </a:r>
            <a:r>
              <a:rPr lang="en-US" dirty="0" smtClean="0"/>
              <a:t> = </a:t>
            </a:r>
            <a:r>
              <a:rPr lang="en-US" dirty="0" err="1" smtClean="0"/>
              <a:t>dideoxy</a:t>
            </a:r>
            <a:r>
              <a:rPr lang="en-US" dirty="0" smtClean="0"/>
              <a:t> nucleoside triphosphate</a:t>
            </a:r>
          </a:p>
          <a:p>
            <a:r>
              <a:rPr lang="en-US" dirty="0" smtClean="0"/>
              <a:t>dNTP</a:t>
            </a:r>
            <a:r>
              <a:rPr lang="en-US" baseline="0" dirty="0" smtClean="0"/>
              <a:t> = deoxy nucleoside triphosphate</a:t>
            </a:r>
            <a:endParaRPr lang="en-US" dirty="0"/>
          </a:p>
        </p:txBody>
      </p:sp>
      <p:sp>
        <p:nvSpPr>
          <p:cNvPr id="4" name="Slide Number Placeholder 3"/>
          <p:cNvSpPr>
            <a:spLocks noGrp="1"/>
          </p:cNvSpPr>
          <p:nvPr>
            <p:ph type="sldNum" sz="quarter" idx="10"/>
          </p:nvPr>
        </p:nvSpPr>
        <p:spPr/>
        <p:txBody>
          <a:bodyPr/>
          <a:lstStyle/>
          <a:p>
            <a:pPr>
              <a:defRPr/>
            </a:pPr>
            <a:fld id="{C0D6CA99-393F-6E4A-BCFB-66A5A7B8AE0D}" type="slidenum">
              <a:rPr lang="en-US" altLang="en-US" smtClean="0"/>
              <a:pPr>
                <a:defRPr/>
              </a:pPr>
              <a:t>8</a:t>
            </a:fld>
            <a:endParaRPr lang="en-US" altLang="en-US"/>
          </a:p>
        </p:txBody>
      </p:sp>
    </p:spTree>
    <p:extLst>
      <p:ext uri="{BB962C8B-B14F-4D97-AF65-F5344CB8AC3E}">
        <p14:creationId xmlns:p14="http://schemas.microsoft.com/office/powerpoint/2010/main" val="1567453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a:ln/>
        </p:spPr>
      </p:sp>
      <p:sp>
        <p:nvSpPr>
          <p:cNvPr id="706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Calibri" charset="0"/>
              </a:rPr>
              <a:t>DNA sequencing capabilities have changed radically since 2005, with the introduction of next-generation or </a:t>
            </a:r>
            <a:r>
              <a:rPr lang="ja-JP" altLang="en-US">
                <a:latin typeface="Calibri" charset="0"/>
              </a:rPr>
              <a:t>“</a:t>
            </a:r>
            <a:r>
              <a:rPr lang="en-US" altLang="ja-JP">
                <a:latin typeface="Calibri" charset="0"/>
              </a:rPr>
              <a:t>massively parallel</a:t>
            </a:r>
            <a:r>
              <a:rPr lang="ja-JP" altLang="en-US">
                <a:latin typeface="Calibri" charset="0"/>
              </a:rPr>
              <a:t>”</a:t>
            </a:r>
            <a:r>
              <a:rPr lang="en-US" altLang="ja-JP">
                <a:latin typeface="Calibri" charset="0"/>
              </a:rPr>
              <a:t> sequencing instruments.  These differ fundamentally from capillary/Sanger methods because the up-front processes required of the latter, such as subcloning, picking of colonies, DNA isolation, and DNA sequencing reaction preparation are no longer needed (top panel).  Rather, the massively parallel methods sequence the randomly fragmented, adapter ligated </a:t>
            </a:r>
            <a:r>
              <a:rPr lang="ja-JP" altLang="en-US">
                <a:latin typeface="Calibri" charset="0"/>
              </a:rPr>
              <a:t>“</a:t>
            </a:r>
            <a:r>
              <a:rPr lang="en-US" altLang="ja-JP">
                <a:latin typeface="Calibri" charset="0"/>
              </a:rPr>
              <a:t>library</a:t>
            </a:r>
            <a:r>
              <a:rPr lang="ja-JP" altLang="en-US">
                <a:latin typeface="Calibri" charset="0"/>
              </a:rPr>
              <a:t>”</a:t>
            </a:r>
            <a:r>
              <a:rPr lang="en-US" altLang="ja-JP">
                <a:latin typeface="Calibri" charset="0"/>
              </a:rPr>
              <a:t> fragments in a stepwise method that intercalates DNA sequencing steps with detection steps.  This so-called massively parallel method means that a single human genome can be sequenced in a matter of days to produce the data required to characterize that genome by comparison to the human reference genome.</a:t>
            </a:r>
            <a:endParaRPr lang="en-US" altLang="en-US">
              <a:latin typeface="Calibri" charset="0"/>
            </a:endParaRPr>
          </a:p>
        </p:txBody>
      </p:sp>
      <p:sp>
        <p:nvSpPr>
          <p:cNvPr id="706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Bookman Old Style" charset="0"/>
                <a:ea typeface="ＭＳ Ｐゴシック" charset="-128"/>
              </a:defRPr>
            </a:lvl1pPr>
            <a:lvl2pPr marL="742950" indent="-285750">
              <a:defRPr>
                <a:solidFill>
                  <a:schemeClr val="tx1"/>
                </a:solidFill>
                <a:latin typeface="Bookman Old Style" charset="0"/>
                <a:ea typeface="ＭＳ Ｐゴシック" charset="-128"/>
              </a:defRPr>
            </a:lvl2pPr>
            <a:lvl3pPr marL="1143000" indent="-228600">
              <a:defRPr>
                <a:solidFill>
                  <a:schemeClr val="tx1"/>
                </a:solidFill>
                <a:latin typeface="Bookman Old Style" charset="0"/>
                <a:ea typeface="ＭＳ Ｐゴシック" charset="-128"/>
              </a:defRPr>
            </a:lvl3pPr>
            <a:lvl4pPr marL="1600200" indent="-228600">
              <a:defRPr>
                <a:solidFill>
                  <a:schemeClr val="tx1"/>
                </a:solidFill>
                <a:latin typeface="Bookman Old Style" charset="0"/>
                <a:ea typeface="ＭＳ Ｐゴシック" charset="-128"/>
              </a:defRPr>
            </a:lvl4pPr>
            <a:lvl5pPr marL="2057400" indent="-228600">
              <a:defRPr>
                <a:solidFill>
                  <a:schemeClr val="tx1"/>
                </a:solidFill>
                <a:latin typeface="Bookman Old Style" charset="0"/>
                <a:ea typeface="ＭＳ Ｐゴシック" charset="-128"/>
              </a:defRPr>
            </a:lvl5pPr>
            <a:lvl6pPr marL="2514600" indent="-228600" eaLnBrk="0" fontAlgn="base" hangingPunct="0">
              <a:spcBef>
                <a:spcPct val="0"/>
              </a:spcBef>
              <a:spcAft>
                <a:spcPct val="0"/>
              </a:spcAft>
              <a:defRPr>
                <a:solidFill>
                  <a:schemeClr val="tx1"/>
                </a:solidFill>
                <a:latin typeface="Bookman Old Style" charset="0"/>
                <a:ea typeface="ＭＳ Ｐゴシック" charset="-128"/>
              </a:defRPr>
            </a:lvl6pPr>
            <a:lvl7pPr marL="2971800" indent="-228600" eaLnBrk="0" fontAlgn="base" hangingPunct="0">
              <a:spcBef>
                <a:spcPct val="0"/>
              </a:spcBef>
              <a:spcAft>
                <a:spcPct val="0"/>
              </a:spcAft>
              <a:defRPr>
                <a:solidFill>
                  <a:schemeClr val="tx1"/>
                </a:solidFill>
                <a:latin typeface="Bookman Old Style" charset="0"/>
                <a:ea typeface="ＭＳ Ｐゴシック" charset="-128"/>
              </a:defRPr>
            </a:lvl7pPr>
            <a:lvl8pPr marL="3429000" indent="-228600" eaLnBrk="0" fontAlgn="base" hangingPunct="0">
              <a:spcBef>
                <a:spcPct val="0"/>
              </a:spcBef>
              <a:spcAft>
                <a:spcPct val="0"/>
              </a:spcAft>
              <a:defRPr>
                <a:solidFill>
                  <a:schemeClr val="tx1"/>
                </a:solidFill>
                <a:latin typeface="Bookman Old Style" charset="0"/>
                <a:ea typeface="ＭＳ Ｐゴシック" charset="-128"/>
              </a:defRPr>
            </a:lvl8pPr>
            <a:lvl9pPr marL="3886200" indent="-228600" eaLnBrk="0" fontAlgn="base" hangingPunct="0">
              <a:spcBef>
                <a:spcPct val="0"/>
              </a:spcBef>
              <a:spcAft>
                <a:spcPct val="0"/>
              </a:spcAft>
              <a:defRPr>
                <a:solidFill>
                  <a:schemeClr val="tx1"/>
                </a:solidFill>
                <a:latin typeface="Bookman Old Style" charset="0"/>
                <a:ea typeface="ＭＳ Ｐゴシック" charset="-128"/>
              </a:defRPr>
            </a:lvl9pPr>
          </a:lstStyle>
          <a:p>
            <a:fld id="{635125F7-F227-874D-BB28-5069BF8910DF}" type="slidenum">
              <a:rPr lang="en-US" altLang="en-US">
                <a:solidFill>
                  <a:srgbClr val="000000"/>
                </a:solidFill>
                <a:latin typeface="Arial" charset="0"/>
              </a:rPr>
              <a:pPr/>
              <a:t>10</a:t>
            </a:fld>
            <a:endParaRPr lang="en-US" altLang="en-US">
              <a:solidFill>
                <a:srgbClr val="000000"/>
              </a:solidFill>
              <a:latin typeface="Arial" charset="0"/>
            </a:endParaRPr>
          </a:p>
        </p:txBody>
      </p:sp>
    </p:spTree>
    <p:extLst>
      <p:ext uri="{BB962C8B-B14F-4D97-AF65-F5344CB8AC3E}">
        <p14:creationId xmlns:p14="http://schemas.microsoft.com/office/powerpoint/2010/main" val="1663672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92500" lnSpcReduction="10000"/>
          </a:bodyPr>
          <a:lstStyle/>
          <a:p>
            <a:pPr marL="171450" indent="-171450">
              <a:buFontTx/>
              <a:buChar char="-"/>
            </a:pPr>
            <a:r>
              <a:rPr lang="en-US" dirty="0" smtClean="0"/>
              <a:t>We</a:t>
            </a:r>
            <a:r>
              <a:rPr lang="en-US" baseline="0" dirty="0" smtClean="0"/>
              <a:t> sequence a lot of things at the Genome Institute.  But my research interest is fairly focused on clinical cancer sequencing.  The idea here is that we start with a patient, sometimes starting at diagnosis but often starting at the point where they have exhausted standard of care options.</a:t>
            </a:r>
          </a:p>
          <a:p>
            <a:pPr marL="171450" indent="-171450">
              <a:buFontTx/>
              <a:buChar char="-"/>
            </a:pPr>
            <a:r>
              <a:rPr lang="en-US" baseline="0" dirty="0" smtClean="0"/>
              <a:t>From these patients we get a tumor sample and a reference normal sample (usually blood).  From the tumor we isolate DNA and RNA and from the normal we isolated DNA.  This trio of samples is subjected to library construction followed by whole genome, exome, and transcriptome sequencing.  This data flows into our analysis systems and we attempt to detect somatic events that might be relevant to cancer biology or treatment.  This involves detecting single nucleotide variants, small insertions and deletions, large copy number amplifications and deletions, gene and isoform expression levels, structure rearrangements, expressed gene fusions, and detection of tumor associated viruses.</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19</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smtClean="0"/>
              <a:t>Each of these three data types,</a:t>
            </a:r>
            <a:r>
              <a:rPr lang="en-US" baseline="0" dirty="0" smtClean="0"/>
              <a:t> whole genome, exome and transcriptome, brings something to the table.  </a:t>
            </a:r>
          </a:p>
          <a:p>
            <a:pPr marL="171450" indent="-171450">
              <a:buFontTx/>
              <a:buChar char="-"/>
            </a:pPr>
            <a:r>
              <a:rPr lang="en-US" baseline="0" dirty="0" smtClean="0"/>
              <a:t>Whole genome gives you broad, even, and relatively unbiased coverage across the genome.</a:t>
            </a:r>
          </a:p>
          <a:p>
            <a:pPr marL="171450" indent="-171450">
              <a:buFontTx/>
              <a:buChar char="-"/>
            </a:pPr>
            <a:r>
              <a:rPr lang="en-US" baseline="0" dirty="0" smtClean="0"/>
              <a:t>Exome gives you more focused coverage but much greater depth over the exons for a much lower cost than whole genome</a:t>
            </a:r>
          </a:p>
          <a:p>
            <a:pPr marL="171450" indent="-171450">
              <a:buFontTx/>
              <a:buChar char="-"/>
            </a:pPr>
            <a:r>
              <a:rPr lang="en-US" baseline="0" dirty="0" smtClean="0"/>
              <a:t>RNA-seq gives you a snapshot of the transcriptome.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20</a:t>
            </a:fld>
            <a:endParaRPr lang="en-US"/>
          </a:p>
        </p:txBody>
      </p:sp>
    </p:spTree>
    <p:extLst>
      <p:ext uri="{BB962C8B-B14F-4D97-AF65-F5344CB8AC3E}">
        <p14:creationId xmlns:p14="http://schemas.microsoft.com/office/powerpoint/2010/main" val="3194979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u="none" kern="1200" baseline="0" dirty="0" smtClean="0">
                <a:solidFill>
                  <a:schemeClr val="tx1"/>
                </a:solidFill>
                <a:latin typeface="+mn-lt"/>
                <a:ea typeface="+mn-ea"/>
                <a:cs typeface="+mn-cs"/>
              </a:rPr>
              <a:t>The first case is ALL1. This case is ongoing now for ~13 years.</a:t>
            </a:r>
          </a:p>
          <a:p>
            <a:pPr marL="171450" indent="-171450">
              <a:buFont typeface="Arial"/>
              <a:buChar char="•"/>
            </a:pPr>
            <a:r>
              <a:rPr lang="en-US" sz="1200" u="none" kern="1200" baseline="0" dirty="0" smtClean="0">
                <a:solidFill>
                  <a:schemeClr val="tx1"/>
                </a:solidFill>
                <a:latin typeface="+mn-lt"/>
                <a:ea typeface="+mn-ea"/>
                <a:cs typeface="+mn-cs"/>
              </a:rPr>
              <a:t>Brief case history</a:t>
            </a:r>
          </a:p>
          <a:p>
            <a:pPr marL="171450" indent="-171450">
              <a:buFont typeface="Arial"/>
              <a:buChar char="•"/>
            </a:pPr>
            <a:r>
              <a:rPr lang="en-US" sz="1200" u="none" kern="1200" baseline="0" dirty="0" smtClean="0">
                <a:solidFill>
                  <a:schemeClr val="tx1"/>
                </a:solidFill>
                <a:latin typeface="+mn-lt"/>
                <a:ea typeface="+mn-ea"/>
                <a:cs typeface="+mn-cs"/>
              </a:rPr>
              <a:t>Age 25:  Initial presentation of classic pre B-ALL. Standard induction, consolidation, and 2 years of maintenance therapy.</a:t>
            </a:r>
          </a:p>
          <a:p>
            <a:pPr marL="171450" indent="-171450">
              <a:buFont typeface="Arial"/>
              <a:buChar char="•"/>
            </a:pPr>
            <a:r>
              <a:rPr lang="en-US" sz="1200" u="none" kern="1200" baseline="0" dirty="0" smtClean="0">
                <a:solidFill>
                  <a:schemeClr val="tx1"/>
                </a:solidFill>
                <a:latin typeface="+mn-lt"/>
                <a:ea typeface="+mn-ea"/>
                <a:cs typeface="+mn-cs"/>
              </a:rPr>
              <a:t>Age 30: 1st relapse. Complete response obtained with salvage, consolidation with a matched sibling </a:t>
            </a:r>
            <a:r>
              <a:rPr lang="en-US" sz="1200" u="none" kern="1200" baseline="0" dirty="0" err="1" smtClean="0">
                <a:solidFill>
                  <a:schemeClr val="tx1"/>
                </a:solidFill>
                <a:latin typeface="+mn-lt"/>
                <a:ea typeface="+mn-ea"/>
                <a:cs typeface="+mn-cs"/>
              </a:rPr>
              <a:t>allo</a:t>
            </a:r>
            <a:r>
              <a:rPr lang="en-US" sz="1200" u="none" kern="1200" baseline="0" dirty="0" smtClean="0">
                <a:solidFill>
                  <a:schemeClr val="tx1"/>
                </a:solidFill>
                <a:latin typeface="+mn-lt"/>
                <a:ea typeface="+mn-ea"/>
                <a:cs typeface="+mn-cs"/>
              </a:rPr>
              <a:t> transplant; very mild </a:t>
            </a:r>
            <a:r>
              <a:rPr lang="en-US" sz="1200" u="none" kern="1200" baseline="0" dirty="0" err="1" smtClean="0">
                <a:solidFill>
                  <a:schemeClr val="tx1"/>
                </a:solidFill>
                <a:latin typeface="+mn-lt"/>
                <a:ea typeface="+mn-ea"/>
                <a:cs typeface="+mn-cs"/>
              </a:rPr>
              <a:t>GvHD</a:t>
            </a:r>
            <a:r>
              <a:rPr lang="en-US" sz="1200" u="none" kern="1200" baseline="0" dirty="0" smtClean="0">
                <a:solidFill>
                  <a:schemeClr val="tx1"/>
                </a:solidFill>
                <a:latin typeface="+mn-lt"/>
                <a:ea typeface="+mn-ea"/>
                <a:cs typeface="+mn-cs"/>
              </a:rPr>
              <a:t>.</a:t>
            </a:r>
          </a:p>
          <a:p>
            <a:pPr marL="171450" indent="-171450">
              <a:buFont typeface="Arial"/>
              <a:buChar char="•"/>
            </a:pPr>
            <a:r>
              <a:rPr lang="en-US" sz="1200" u="none" kern="1200" baseline="0" dirty="0" smtClean="0">
                <a:solidFill>
                  <a:schemeClr val="tx1"/>
                </a:solidFill>
                <a:latin typeface="+mn-lt"/>
                <a:ea typeface="+mn-ea"/>
                <a:cs typeface="+mn-cs"/>
              </a:rPr>
              <a:t>Age 33: 2nd relapse, CNS involvement. Salvage chemo reduced, but did not eliminate the tumor.  A second transplant was therefore unlikely to work.</a:t>
            </a:r>
          </a:p>
          <a:p>
            <a:pPr marL="171450" indent="-171450">
              <a:buFont typeface="Arial"/>
              <a:buChar char="•"/>
            </a:pPr>
            <a:r>
              <a:rPr lang="en-US" sz="1200" u="none" kern="1200" baseline="0" dirty="0" smtClean="0">
                <a:solidFill>
                  <a:schemeClr val="tx1"/>
                </a:solidFill>
                <a:latin typeface="+mn-lt"/>
                <a:ea typeface="+mn-ea"/>
                <a:cs typeface="+mn-cs"/>
              </a:rPr>
              <a:t>At this point we sequenced sorted blasts obtained from the 2nd relapse and attempted to find something actionable</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37</a:t>
            </a:fld>
            <a:endParaRPr lang="en-US"/>
          </a:p>
        </p:txBody>
      </p:sp>
    </p:spTree>
    <p:extLst>
      <p:ext uri="{BB962C8B-B14F-4D97-AF65-F5344CB8AC3E}">
        <p14:creationId xmlns:p14="http://schemas.microsoft.com/office/powerpoint/2010/main" val="3718141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u="none" kern="1200" baseline="0" dirty="0" smtClean="0">
                <a:solidFill>
                  <a:schemeClr val="tx1"/>
                </a:solidFill>
                <a:latin typeface="+mn-lt"/>
                <a:ea typeface="+mn-ea"/>
                <a:cs typeface="+mn-cs"/>
              </a:rPr>
              <a:t>As a proof-of-principle we took a very comprehensive approach. Though we balanced this with the need to complete data generation and a first version of the analysis quickly (41 days from receipt of sample to return of information).</a:t>
            </a:r>
          </a:p>
          <a:p>
            <a:pPr marL="171450" indent="-171450">
              <a:buFont typeface="Arial"/>
              <a:buChar char="•"/>
            </a:pPr>
            <a:r>
              <a:rPr lang="en-US" sz="1200" u="none" kern="1200" baseline="0" dirty="0" smtClean="0">
                <a:solidFill>
                  <a:schemeClr val="tx1"/>
                </a:solidFill>
                <a:latin typeface="+mn-lt"/>
                <a:ea typeface="+mn-ea"/>
                <a:cs typeface="+mn-cs"/>
              </a:rPr>
              <a:t>By this time (2nd relapse), the patient had an extensive cytogenetics workup. To this we added exome, whole genome and RNA-seq. </a:t>
            </a:r>
          </a:p>
          <a:p>
            <a:pPr marL="171450" indent="-171450">
              <a:buFont typeface="Arial"/>
              <a:buChar char="•"/>
            </a:pPr>
            <a:r>
              <a:rPr lang="en-US" sz="1200" u="none" kern="1200" baseline="0" dirty="0" smtClean="0">
                <a:solidFill>
                  <a:schemeClr val="tx1"/>
                </a:solidFill>
                <a:latin typeface="+mn-lt"/>
                <a:ea typeface="+mn-ea"/>
                <a:cs typeface="+mn-cs"/>
              </a:rPr>
              <a:t>Based on the WGS data we also created a custom </a:t>
            </a:r>
            <a:r>
              <a:rPr lang="en-US" sz="1200" u="none" kern="1200" baseline="0" dirty="0" err="1" smtClean="0">
                <a:solidFill>
                  <a:schemeClr val="tx1"/>
                </a:solidFill>
                <a:latin typeface="+mn-lt"/>
                <a:ea typeface="+mn-ea"/>
                <a:cs typeface="+mn-cs"/>
              </a:rPr>
              <a:t>NimbleGen</a:t>
            </a:r>
            <a:r>
              <a:rPr lang="en-US" sz="1200" u="none" kern="1200" baseline="0" dirty="0" smtClean="0">
                <a:solidFill>
                  <a:schemeClr val="tx1"/>
                </a:solidFill>
                <a:latin typeface="+mn-lt"/>
                <a:ea typeface="+mn-ea"/>
                <a:cs typeface="+mn-cs"/>
              </a:rPr>
              <a:t> capture reagent to cover all SNVs in the patient.</a:t>
            </a:r>
          </a:p>
          <a:p>
            <a:pPr marL="171450" indent="-171450">
              <a:buFont typeface="Arial"/>
              <a:buChar char="•"/>
            </a:pPr>
            <a:r>
              <a:rPr lang="en-US" sz="1200" u="none" kern="1200" baseline="0" dirty="0" smtClean="0">
                <a:solidFill>
                  <a:schemeClr val="tx1"/>
                </a:solidFill>
                <a:latin typeface="+mn-lt"/>
                <a:ea typeface="+mn-ea"/>
                <a:cs typeface="+mn-cs"/>
              </a:rPr>
              <a:t>We used these data to identify SNVs and </a:t>
            </a:r>
            <a:r>
              <a:rPr lang="en-US" sz="1200" u="none" kern="1200" baseline="0" dirty="0" err="1" smtClean="0">
                <a:solidFill>
                  <a:schemeClr val="tx1"/>
                </a:solidFill>
                <a:latin typeface="+mn-lt"/>
                <a:ea typeface="+mn-ea"/>
                <a:cs typeface="+mn-cs"/>
              </a:rPr>
              <a:t>Indels</a:t>
            </a:r>
            <a:r>
              <a:rPr lang="en-US" sz="1200" u="none" kern="1200" baseline="0" dirty="0" smtClean="0">
                <a:solidFill>
                  <a:schemeClr val="tx1"/>
                </a:solidFill>
                <a:latin typeface="+mn-lt"/>
                <a:ea typeface="+mn-ea"/>
                <a:cs typeface="+mn-cs"/>
              </a:rPr>
              <a:t>, copy number variants, SVs, expressed variants, fusions, and outlier gene expression events.</a:t>
            </a:r>
          </a:p>
          <a:p>
            <a:pPr marL="171450" indent="-171450">
              <a:buFont typeface="Arial"/>
              <a:buChar char="•"/>
            </a:pPr>
            <a:r>
              <a:rPr lang="en-US" sz="1200" u="none" kern="1200" baseline="0" dirty="0" smtClean="0">
                <a:solidFill>
                  <a:schemeClr val="tx1"/>
                </a:solidFill>
                <a:latin typeface="+mn-lt"/>
                <a:ea typeface="+mn-ea"/>
                <a:cs typeface="+mn-cs"/>
              </a:rPr>
              <a:t>The custom capture data was used largely to monitor disease burden in bone marrow samples obtained subsequent to the second relapse (and historical samples that were previously banked).</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38</a:t>
            </a:fld>
            <a:endParaRPr lang="en-US"/>
          </a:p>
        </p:txBody>
      </p:sp>
    </p:spTree>
    <p:extLst>
      <p:ext uri="{BB962C8B-B14F-4D97-AF65-F5344CB8AC3E}">
        <p14:creationId xmlns:p14="http://schemas.microsoft.com/office/powerpoint/2010/main" val="3956385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98737" y="3011714"/>
            <a:ext cx="5242063" cy="1084036"/>
          </a:xfrm>
        </p:spPr>
        <p:txBody>
          <a:bodyPr anchor="b">
            <a:normAutofit/>
          </a:bodyPr>
          <a:lstStyle>
            <a:lvl1pPr algn="l">
              <a:defRPr sz="2600" b="1" baseline="0">
                <a:solidFill>
                  <a:schemeClr val="tx1">
                    <a:lumMod val="90000"/>
                    <a:lumOff val="10000"/>
                  </a:schemeClr>
                </a:solidFill>
                <a:latin typeface="+mj-lt"/>
                <a:cs typeface="Trebuchet MS"/>
              </a:defRPr>
            </a:lvl1pPr>
          </a:lstStyle>
          <a:p>
            <a:r>
              <a:rPr lang="en-US" smtClean="0"/>
              <a:t>Click to edit Master title style</a:t>
            </a:r>
            <a:endParaRPr lang="en-US" dirty="0"/>
          </a:p>
        </p:txBody>
      </p:sp>
      <p:sp>
        <p:nvSpPr>
          <p:cNvPr id="3" name="Subtitle 2"/>
          <p:cNvSpPr>
            <a:spLocks noGrp="1"/>
          </p:cNvSpPr>
          <p:nvPr>
            <p:ph type="subTitle" idx="1"/>
          </p:nvPr>
        </p:nvSpPr>
        <p:spPr>
          <a:xfrm>
            <a:off x="3698737" y="4368800"/>
            <a:ext cx="5242063" cy="1219200"/>
          </a:xfrm>
        </p:spPr>
        <p:txBody>
          <a:bodyPr>
            <a:normAutofit/>
          </a:bodyPr>
          <a:lstStyle>
            <a:lvl1pPr marL="0" indent="0" algn="l">
              <a:buNone/>
              <a:defRPr sz="2000">
                <a:solidFill>
                  <a:schemeClr val="tx1">
                    <a:tint val="75000"/>
                  </a:schemeClr>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Footer Placeholder 3"/>
          <p:cNvSpPr>
            <a:spLocks noGrp="1"/>
          </p:cNvSpPr>
          <p:nvPr>
            <p:ph type="ftr" sz="quarter" idx="10"/>
          </p:nvPr>
        </p:nvSpPr>
        <p:spPr>
          <a:xfrm>
            <a:off x="3698737" y="6240462"/>
            <a:ext cx="5242064" cy="365125"/>
          </a:xfrm>
        </p:spPr>
        <p:txBody>
          <a:bodyPr/>
          <a:lstStyle>
            <a:lvl1pPr>
              <a:defRPr sz="1100">
                <a:latin typeface="+mn-lt"/>
                <a:cs typeface="Calibri"/>
              </a:defRPr>
            </a:lvl1pPr>
          </a:lstStyle>
          <a:p>
            <a:r>
              <a:rPr lang="en-US" smtClean="0"/>
              <a:t>Presenter &lt;address@genome.wustl.edu&gt;</a:t>
            </a:r>
            <a:endParaRPr lang="en-US" dirty="0"/>
          </a:p>
        </p:txBody>
      </p:sp>
    </p:spTree>
    <p:extLst>
      <p:ext uri="{BB962C8B-B14F-4D97-AF65-F5344CB8AC3E}">
        <p14:creationId xmlns:p14="http://schemas.microsoft.com/office/powerpoint/2010/main" val="1472851122"/>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lvl1pPr>
              <a:defRPr sz="1100">
                <a:latin typeface="+mn-lt"/>
                <a:cs typeface="Calibri"/>
              </a:defRPr>
            </a:lvl1pPr>
          </a:lstStyle>
          <a:p>
            <a:r>
              <a:rPr lang="en-US" smtClean="0"/>
              <a:t>Presenter &lt;address@genome.wustl.edu&gt;</a:t>
            </a:r>
            <a:endParaRPr lang="en-US" dirty="0"/>
          </a:p>
        </p:txBody>
      </p:sp>
      <p:sp>
        <p:nvSpPr>
          <p:cNvPr id="4" name="Text Placeholder 2"/>
          <p:cNvSpPr>
            <a:spLocks noGrp="1"/>
          </p:cNvSpPr>
          <p:nvPr>
            <p:ph idx="1"/>
          </p:nvPr>
        </p:nvSpPr>
        <p:spPr>
          <a:xfrm>
            <a:off x="226785" y="1016000"/>
            <a:ext cx="8636001" cy="51207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81661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ig 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5" y="163716"/>
            <a:ext cx="8636001" cy="1272514"/>
          </a:xfrm>
        </p:spPr>
        <p:txBody>
          <a:bodyPr>
            <a:noAutofit/>
          </a:bodyPr>
          <a:lstStyle>
            <a:lvl1pPr>
              <a:defRPr sz="4400"/>
            </a:lvl1p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4436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6784" y="3510643"/>
            <a:ext cx="8690429" cy="1362075"/>
          </a:xfrm>
        </p:spPr>
        <p:txBody>
          <a:bodyPr anchor="ctr" anchorCtr="0">
            <a:noAutofit/>
          </a:bodyPr>
          <a:lstStyle>
            <a:lvl1pPr algn="l">
              <a:defRPr sz="2600" b="1" cap="none"/>
            </a:lvl1pPr>
          </a:lstStyle>
          <a:p>
            <a:r>
              <a:rPr lang="en-US" dirty="0" smtClean="0"/>
              <a:t>Click to edit Master section title style</a:t>
            </a:r>
            <a:endParaRPr lang="en-US" dirty="0"/>
          </a:p>
        </p:txBody>
      </p:sp>
      <p:sp>
        <p:nvSpPr>
          <p:cNvPr id="3" name="Text Placeholder 2"/>
          <p:cNvSpPr>
            <a:spLocks noGrp="1"/>
          </p:cNvSpPr>
          <p:nvPr>
            <p:ph type="body" idx="1" hasCustomPrompt="1"/>
          </p:nvPr>
        </p:nvSpPr>
        <p:spPr>
          <a:xfrm>
            <a:off x="226785" y="5107215"/>
            <a:ext cx="8690429" cy="762000"/>
          </a:xfrm>
        </p:spPr>
        <p:txBody>
          <a:bodyPr anchor="t" anchorCtr="0">
            <a:noAutofit/>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section subtitle styles</a:t>
            </a:r>
          </a:p>
        </p:txBody>
      </p:sp>
      <p:sp>
        <p:nvSpPr>
          <p:cNvPr id="5" name="Footer Placeholder 4"/>
          <p:cNvSpPr>
            <a:spLocks noGrp="1"/>
          </p:cNvSpPr>
          <p:nvPr>
            <p:ph type="ftr" sz="quarter" idx="10"/>
          </p:nvPr>
        </p:nvSpPr>
        <p:spPr/>
        <p:txBody>
          <a:bodyPr/>
          <a:lstStyle>
            <a:lvl1pPr>
              <a:defRPr>
                <a:latin typeface="+mn-lt"/>
                <a:cs typeface="Calibri"/>
              </a:defRPr>
            </a:lvl1pPr>
          </a:lstStyle>
          <a:p>
            <a:r>
              <a:rPr lang="en-US" smtClean="0"/>
              <a:t>Presenter &lt;address@genome.wustl.edu&gt;</a:t>
            </a:r>
            <a:endParaRPr lang="en-US" dirty="0"/>
          </a:p>
        </p:txBody>
      </p:sp>
    </p:spTree>
    <p:extLst>
      <p:ext uri="{BB962C8B-B14F-4D97-AF65-F5344CB8AC3E}">
        <p14:creationId xmlns:p14="http://schemas.microsoft.com/office/powerpoint/2010/main" val="734713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26786" y="1006929"/>
            <a:ext cx="4197112"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006929"/>
            <a:ext cx="4214586"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527516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Footer Placeholder 5"/>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3413056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413596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6" y="273050"/>
            <a:ext cx="3238727" cy="1162050"/>
          </a:xfrm>
        </p:spPr>
        <p:txBody>
          <a:bodyPr anchor="b">
            <a:normAutofit/>
          </a:bodyPr>
          <a:lstStyle>
            <a:lvl1pPr algn="l">
              <a:defRPr sz="2400" b="1"/>
            </a:lvl1pPr>
          </a:lstStyle>
          <a:p>
            <a:r>
              <a:rPr lang="en-US" smtClean="0"/>
              <a:t>Click to edit Master title style</a:t>
            </a:r>
            <a:endParaRPr lang="en-US" dirty="0"/>
          </a:p>
        </p:txBody>
      </p:sp>
      <p:sp>
        <p:nvSpPr>
          <p:cNvPr id="3" name="Content Placeholder 2"/>
          <p:cNvSpPr>
            <a:spLocks noGrp="1"/>
          </p:cNvSpPr>
          <p:nvPr>
            <p:ph idx="1"/>
          </p:nvPr>
        </p:nvSpPr>
        <p:spPr>
          <a:xfrm>
            <a:off x="3575049" y="273050"/>
            <a:ext cx="5396593" cy="5853113"/>
          </a:xfrm>
        </p:spPr>
        <p:txBody>
          <a:bodyPr/>
          <a:lstStyle>
            <a:lvl1pPr>
              <a:defRPr sz="24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26786" y="1435100"/>
            <a:ext cx="3238728" cy="4691063"/>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3654405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8189" y="4800600"/>
            <a:ext cx="8727166"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08189" y="254000"/>
            <a:ext cx="8727166" cy="436335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08189" y="5367338"/>
            <a:ext cx="872716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r>
              <a:rPr lang="en-US" dirty="0" smtClean="0"/>
              <a:t>Presenter &lt;</a:t>
            </a:r>
            <a:r>
              <a:rPr lang="en-US" dirty="0" err="1" smtClean="0"/>
              <a:t>address@genome.wustl.edu</a:t>
            </a:r>
            <a:r>
              <a:rPr lang="en-US" dirty="0" smtClean="0"/>
              <a:t>&gt;</a:t>
            </a:r>
            <a:endParaRPr lang="en-US" dirty="0"/>
          </a:p>
        </p:txBody>
      </p:sp>
    </p:spTree>
    <p:extLst>
      <p:ext uri="{BB962C8B-B14F-4D97-AF65-F5344CB8AC3E}">
        <p14:creationId xmlns:p14="http://schemas.microsoft.com/office/powerpoint/2010/main" val="13312192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1"/>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785" y="110803"/>
            <a:ext cx="8636001" cy="57105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6785" y="1016000"/>
            <a:ext cx="8636001" cy="51207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26785" y="6356350"/>
            <a:ext cx="8118929" cy="365125"/>
          </a:xfrm>
          <a:prstGeom prst="rect">
            <a:avLst/>
          </a:prstGeom>
        </p:spPr>
        <p:txBody>
          <a:bodyPr vert="horz" lIns="91440" tIns="45720" rIns="91440" bIns="45720" rtlCol="0" anchor="ctr"/>
          <a:lstStyle>
            <a:lvl1pPr algn="l">
              <a:defRPr sz="1100">
                <a:solidFill>
                  <a:schemeClr val="tx1">
                    <a:tint val="75000"/>
                  </a:schemeClr>
                </a:solidFill>
                <a:latin typeface="+mn-lt"/>
                <a:cs typeface="Calibri"/>
              </a:defRPr>
            </a:lvl1pPr>
          </a:lstStyle>
          <a:p>
            <a:r>
              <a:rPr lang="en-US" smtClean="0"/>
              <a:t>Presenter &lt;address@genome.wustl.edu&gt;</a:t>
            </a:r>
            <a:endParaRPr lang="en-US" dirty="0"/>
          </a:p>
        </p:txBody>
      </p:sp>
      <p:sp>
        <p:nvSpPr>
          <p:cNvPr id="4" name="TextBox 3"/>
          <p:cNvSpPr txBox="1"/>
          <p:nvPr userDrawn="1"/>
        </p:nvSpPr>
        <p:spPr>
          <a:xfrm>
            <a:off x="8598916" y="6396080"/>
            <a:ext cx="340370" cy="246221"/>
          </a:xfrm>
          <a:prstGeom prst="rect">
            <a:avLst/>
          </a:prstGeom>
          <a:noFill/>
        </p:spPr>
        <p:txBody>
          <a:bodyPr wrap="square" rtlCol="0" anchor="ctr">
            <a:spAutoFit/>
          </a:bodyPr>
          <a:lstStyle/>
          <a:p>
            <a:pPr algn="ctr"/>
            <a:fld id="{685820D5-08CF-9941-8955-EE599C6FFB49}" type="slidenum">
              <a:rPr lang="en-US" sz="1000" smtClean="0"/>
              <a:pPr algn="ctr"/>
              <a:t>‹#›</a:t>
            </a:fld>
            <a:endParaRPr lang="en-US" sz="1000" dirty="0"/>
          </a:p>
        </p:txBody>
      </p:sp>
    </p:spTree>
    <p:extLst>
      <p:ext uri="{BB962C8B-B14F-4D97-AF65-F5344CB8AC3E}">
        <p14:creationId xmlns:p14="http://schemas.microsoft.com/office/powerpoint/2010/main" val="3951306937"/>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9" r:id="rId3"/>
    <p:sldLayoutId id="2147483651" r:id="rId4"/>
    <p:sldLayoutId id="2147483652" r:id="rId5"/>
    <p:sldLayoutId id="2147483654" r:id="rId6"/>
    <p:sldLayoutId id="2147483655" r:id="rId7"/>
    <p:sldLayoutId id="2147483656" r:id="rId8"/>
    <p:sldLayoutId id="2147483657" r:id="rId9"/>
  </p:sldLayoutIdLst>
  <p:txStyles>
    <p:titleStyle>
      <a:lvl1pPr algn="l" defTabSz="457200" rtl="0" eaLnBrk="1" latinLnBrk="0" hangingPunct="1">
        <a:spcBef>
          <a:spcPct val="0"/>
        </a:spcBef>
        <a:buNone/>
        <a:defRPr sz="2800" b="1" kern="1200">
          <a:solidFill>
            <a:schemeClr val="tx1">
              <a:lumMod val="90000"/>
              <a:lumOff val="10000"/>
            </a:schemeClr>
          </a:solidFill>
          <a:latin typeface="+mj-lt"/>
          <a:ea typeface="+mj-ea"/>
          <a:cs typeface="Trebuchet MS"/>
        </a:defRPr>
      </a:lvl1pPr>
    </p:titleStyle>
    <p:body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jpg"/><Relationship Id="rId3" Type="http://schemas.openxmlformats.org/officeDocument/2006/relationships/image" Target="../media/image2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0.jpeg"/></Relationships>
</file>

<file path=ppt/slides/_rels/slide21.xml.rels><?xml version="1.0" encoding="UTF-8" standalone="yes"?>
<Relationships xmlns="http://schemas.openxmlformats.org/package/2006/relationships"><Relationship Id="rId3" Type="http://schemas.openxmlformats.org/officeDocument/2006/relationships/hyperlink" Target="http://www.ensembl.org/info/website/upload/gff.html" TargetMode="External"/><Relationship Id="rId4" Type="http://schemas.openxmlformats.org/officeDocument/2006/relationships/hyperlink" Target="http://www.ensembl.org/info/website/upload/bed.html" TargetMode="External"/><Relationship Id="rId5" Type="http://schemas.openxmlformats.org/officeDocument/2006/relationships/hyperlink" Target="https://samtools.github.io/hts-specs/VCFv4.3.pdf" TargetMode="External"/><Relationship Id="rId6" Type="http://schemas.openxmlformats.org/officeDocument/2006/relationships/hyperlink" Target="http://www.ensembl.org/info/docs/tools/vep/vep_formats.html%23output" TargetMode="External"/><Relationship Id="rId7" Type="http://schemas.openxmlformats.org/officeDocument/2006/relationships/hyperlink" Target="https://wiki.nci.nih.gov/display/TCGA/Mutation+Annotation+Format+(MAF)+Specification" TargetMode="External"/><Relationship Id="rId8" Type="http://schemas.openxmlformats.org/officeDocument/2006/relationships/hyperlink" Target="https://samtools.github.io/hts-specs/SAMv1.pdf" TargetMode="External"/><Relationship Id="rId1" Type="http://schemas.openxmlformats.org/officeDocument/2006/relationships/slideLayout" Target="../slideLayouts/slideLayout2.xml"/><Relationship Id="rId2" Type="http://schemas.openxmlformats.org/officeDocument/2006/relationships/hyperlink" Target="http://genetics.bwh.harvard.edu/pph/FASTA.html"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samtools/hts-specs" TargetMode="External"/><Relationship Id="rId4" Type="http://schemas.openxmlformats.org/officeDocument/2006/relationships/hyperlink" Target="http://samtools.github.io/hts-specs/VCFv4.2.pdf" TargetMode="External"/><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amtools.sourceforge.net/SAM1.pdf"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roadinstitute.github.io/picard/explain-flags.html" TargetMode="Externa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enome.ucsc.edu/FAQ/FAQformat.html%23format1"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hyperlink" Target="http://www.exphem.org/article/S0301-472X(16)30115-1/fulltext" TargetMode="External"/><Relationship Id="rId1" Type="http://schemas.openxmlformats.org/officeDocument/2006/relationships/slideLayout" Target="../slideLayouts/slideLayout2.xml"/><Relationship Id="rId2" Type="http://schemas.openxmlformats.org/officeDocument/2006/relationships/image" Target="../media/image42.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48.jpg"/><Relationship Id="rId4" Type="http://schemas.openxmlformats.org/officeDocument/2006/relationships/image" Target="../media/image49.gif"/><Relationship Id="rId5"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43.xml.rels><?xml version="1.0" encoding="UTF-8" standalone="yes"?>
<Relationships xmlns="http://schemas.openxmlformats.org/package/2006/relationships"><Relationship Id="rId3" Type="http://schemas.openxmlformats.org/officeDocument/2006/relationships/image" Target="../media/image51.tiff"/><Relationship Id="rId4" Type="http://schemas.openxmlformats.org/officeDocument/2006/relationships/image" Target="../media/image52.jpe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5.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emf"/><Relationship Id="rId3" Type="http://schemas.openxmlformats.org/officeDocument/2006/relationships/hyperlink" Target="https://github.com/griffithlab/GenVisR"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52.xml.rels><?xml version="1.0" encoding="UTF-8" standalone="yes"?>
<Relationships xmlns="http://schemas.openxmlformats.org/package/2006/relationships"><Relationship Id="rId3" Type="http://schemas.openxmlformats.org/officeDocument/2006/relationships/hyperlink" Target="http://mkweb.bcgsc.ca/color/" TargetMode="External"/><Relationship Id="rId4" Type="http://schemas.openxmlformats.org/officeDocument/2006/relationships/hyperlink" Target="http://mkweb.bcgsc.ca/brewer/talks/color-palettes-brewer.pdf" TargetMode="External"/><Relationship Id="rId1" Type="http://schemas.openxmlformats.org/officeDocument/2006/relationships/slideLayout" Target="../slideLayouts/slideLayout2.xml"/><Relationship Id="rId2" Type="http://schemas.openxmlformats.org/officeDocument/2006/relationships/hyperlink" Target="http://blogs.nature.com/methagora/2013/07/data-visualization-points-of-view.html"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oi.org/10.1371/journal.pcbi.1003833"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genviz.org"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genviz.org/course/%23module-1"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GenViz</a:t>
            </a:r>
            <a:r>
              <a:rPr lang="en-US" dirty="0" smtClean="0"/>
              <a:t> Module 1:</a:t>
            </a:r>
            <a:br>
              <a:rPr lang="en-US" dirty="0" smtClean="0"/>
            </a:br>
            <a:r>
              <a:rPr lang="en-US" dirty="0" smtClean="0"/>
              <a:t>Introduction </a:t>
            </a:r>
            <a:r>
              <a:rPr lang="en-US" dirty="0"/>
              <a:t>to </a:t>
            </a:r>
            <a:r>
              <a:rPr lang="en-US" dirty="0" smtClean="0"/>
              <a:t>genomic data visualization </a:t>
            </a:r>
            <a:r>
              <a:rPr lang="en-US" dirty="0"/>
              <a:t>and </a:t>
            </a:r>
            <a:r>
              <a:rPr lang="en-US" dirty="0" smtClean="0"/>
              <a:t>interpretation</a:t>
            </a:r>
            <a:endParaRPr lang="en-US" dirty="0"/>
          </a:p>
        </p:txBody>
      </p:sp>
      <p:sp>
        <p:nvSpPr>
          <p:cNvPr id="3" name="Subtitle 2"/>
          <p:cNvSpPr>
            <a:spLocks noGrp="1"/>
          </p:cNvSpPr>
          <p:nvPr>
            <p:ph type="subTitle" idx="1"/>
          </p:nvPr>
        </p:nvSpPr>
        <p:spPr>
          <a:xfrm>
            <a:off x="3698737" y="5141551"/>
            <a:ext cx="5242063" cy="1219200"/>
          </a:xfrm>
        </p:spPr>
        <p:txBody>
          <a:bodyPr>
            <a:normAutofit fontScale="92500" lnSpcReduction="10000"/>
          </a:bodyPr>
          <a:lstStyle/>
          <a:p>
            <a:pPr algn="r"/>
            <a:r>
              <a:rPr lang="en-US" sz="1800" dirty="0" smtClean="0"/>
              <a:t>Malachi Griffith, Obi Griffith, Zachary Skidmore</a:t>
            </a:r>
          </a:p>
          <a:p>
            <a:pPr algn="r"/>
            <a:r>
              <a:rPr lang="en-US" sz="1800" dirty="0" smtClean="0"/>
              <a:t>Genomic Data Visualization and Interpretation</a:t>
            </a:r>
          </a:p>
          <a:p>
            <a:pPr algn="r"/>
            <a:r>
              <a:rPr lang="en-US" sz="1800" dirty="0" smtClean="0"/>
              <a:t>September 11-15, 2017</a:t>
            </a:r>
          </a:p>
          <a:p>
            <a:pPr algn="r"/>
            <a:r>
              <a:rPr lang="en-US" sz="1800" dirty="0" smtClean="0"/>
              <a:t>Berlin </a:t>
            </a:r>
          </a:p>
          <a:p>
            <a:pPr algn="r"/>
            <a:endParaRPr lang="en-US" sz="1800" dirty="0" smtClean="0"/>
          </a:p>
          <a:p>
            <a:pPr algn="r"/>
            <a:endParaRPr lang="en-US" sz="1800" dirty="0"/>
          </a:p>
        </p:txBody>
      </p:sp>
      <p:sp>
        <p:nvSpPr>
          <p:cNvPr id="6" name="Rectangle 5"/>
          <p:cNvSpPr/>
          <p:nvPr/>
        </p:nvSpPr>
        <p:spPr>
          <a:xfrm>
            <a:off x="61202" y="1"/>
            <a:ext cx="3442627" cy="1323590"/>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genvis-dna-bg_optimized_v1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52" y="-7633"/>
            <a:ext cx="9075148" cy="2869918"/>
          </a:xfrm>
          <a:prstGeom prst="rect">
            <a:avLst/>
          </a:prstGeom>
        </p:spPr>
      </p:pic>
    </p:spTree>
    <p:extLst>
      <p:ext uri="{BB962C8B-B14F-4D97-AF65-F5344CB8AC3E}">
        <p14:creationId xmlns:p14="http://schemas.microsoft.com/office/powerpoint/2010/main" val="23977794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idx="4294967295"/>
          </p:nvPr>
        </p:nvSpPr>
        <p:spPr>
          <a:xfrm>
            <a:off x="203200" y="111125"/>
            <a:ext cx="8636000" cy="571500"/>
          </a:xfrm>
        </p:spPr>
        <p:txBody>
          <a:bodyPr>
            <a:normAutofit fontScale="90000"/>
          </a:bodyPr>
          <a:lstStyle/>
          <a:p>
            <a:pPr eaLnBrk="1" hangingPunct="1"/>
            <a:r>
              <a:rPr lang="en-US" altLang="en-US" sz="2000" dirty="0" smtClean="0">
                <a:ea typeface="ＭＳ Ｐゴシック" charset="-128"/>
                <a:cs typeface="Trebuchet MS" charset="0"/>
              </a:rPr>
              <a:t>Massively parallel sequencing (NGS) </a:t>
            </a:r>
            <a:r>
              <a:rPr lang="en-US" altLang="en-US" sz="2000" dirty="0">
                <a:ea typeface="ＭＳ Ｐゴシック" charset="-128"/>
                <a:cs typeface="Trebuchet MS" charset="0"/>
              </a:rPr>
              <a:t>has transformed biomedical inquiry</a:t>
            </a:r>
          </a:p>
        </p:txBody>
      </p:sp>
      <p:pic>
        <p:nvPicPr>
          <p:cNvPr id="69634" name="Picture 2" descr="output_per_instrument_run_v1c.pdf"/>
          <p:cNvPicPr>
            <a:picLocks noChangeAspect="1"/>
          </p:cNvPicPr>
          <p:nvPr/>
        </p:nvPicPr>
        <p:blipFill>
          <a:blip r:embed="rId3">
            <a:extLst>
              <a:ext uri="{28A0092B-C50C-407E-A947-70E740481C1C}">
                <a14:useLocalDpi xmlns:a14="http://schemas.microsoft.com/office/drawing/2010/main" val="0"/>
              </a:ext>
            </a:extLst>
          </a:blip>
          <a:srcRect t="11110" b="51111"/>
          <a:stretch>
            <a:fillRect/>
          </a:stretch>
        </p:blipFill>
        <p:spPr bwMode="auto">
          <a:xfrm>
            <a:off x="190500" y="685800"/>
            <a:ext cx="87630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5" name="TextBox 3"/>
          <p:cNvSpPr txBox="1">
            <a:spLocks noChangeArrowheads="1"/>
          </p:cNvSpPr>
          <p:nvPr/>
        </p:nvSpPr>
        <p:spPr bwMode="auto">
          <a:xfrm>
            <a:off x="742950" y="6457950"/>
            <a:ext cx="76819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defTabSz="4572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defTabSz="4572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defTabSz="4572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defTabSz="4572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defTabSz="4572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defTabSz="4572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defTabSz="4572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defTabSz="4572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eaLnBrk="1" hangingPunct="1">
              <a:spcBef>
                <a:spcPct val="0"/>
              </a:spcBef>
              <a:buClrTx/>
              <a:buFontTx/>
              <a:buNone/>
            </a:pPr>
            <a:r>
              <a:rPr lang="en-US" altLang="en-US" sz="1800">
                <a:solidFill>
                  <a:srgbClr val="26261E"/>
                </a:solidFill>
              </a:rPr>
              <a:t>E.R. Mardis, Nature (2011) 470: 198-203, Ann. Rev. Analyt. Chem. (2013)</a:t>
            </a:r>
          </a:p>
        </p:txBody>
      </p:sp>
      <p:pic>
        <p:nvPicPr>
          <p:cNvPr id="5" name="Picture 4" descr="Screen shot 2012-09-09 at 4.33.27 AM.png"/>
          <p:cNvPicPr>
            <a:picLocks/>
          </p:cNvPicPr>
          <p:nvPr/>
        </p:nvPicPr>
        <p:blipFill>
          <a:blip r:embed="rId4">
            <a:extLst>
              <a:ext uri="{28A0092B-C50C-407E-A947-70E740481C1C}">
                <a14:useLocalDpi xmlns:a14="http://schemas.microsoft.com/office/drawing/2010/main" val="0"/>
              </a:ext>
            </a:extLst>
          </a:blip>
          <a:srcRect l="1666" t="15334" r="10001" b="27333"/>
          <a:stretch>
            <a:fillRect/>
          </a:stretch>
        </p:blipFill>
        <p:spPr bwMode="auto">
          <a:xfrm>
            <a:off x="561975" y="3419475"/>
            <a:ext cx="7896225" cy="305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4572000" y="2661205"/>
            <a:ext cx="3421129" cy="369332"/>
          </a:xfrm>
          <a:prstGeom prst="rect">
            <a:avLst/>
          </a:prstGeom>
          <a:noFill/>
        </p:spPr>
        <p:txBody>
          <a:bodyPr wrap="none" rtlCol="0">
            <a:spAutoFit/>
          </a:bodyPr>
          <a:lstStyle/>
          <a:p>
            <a:r>
              <a:rPr lang="en-US" dirty="0" smtClean="0">
                <a:latin typeface="+mn-lt"/>
              </a:rPr>
              <a:t>From 100s of reads to millions+</a:t>
            </a:r>
            <a:endParaRPr lang="en-US" dirty="0">
              <a:latin typeface="+mn-lt"/>
            </a:endParaRPr>
          </a:p>
        </p:txBody>
      </p:sp>
    </p:spTree>
    <p:extLst>
      <p:ext uri="{BB962C8B-B14F-4D97-AF65-F5344CB8AC3E}">
        <p14:creationId xmlns:p14="http://schemas.microsoft.com/office/powerpoint/2010/main" val="35108886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4"/>
          <p:cNvSpPr>
            <a:spLocks noGrp="1"/>
          </p:cNvSpPr>
          <p:nvPr>
            <p:ph type="title"/>
          </p:nvPr>
        </p:nvSpPr>
        <p:spPr/>
        <p:txBody>
          <a:bodyPr/>
          <a:lstStyle/>
          <a:p>
            <a:pPr eaLnBrk="1" hangingPunct="1"/>
            <a:r>
              <a:rPr lang="en-US" altLang="en-US">
                <a:ea typeface="ＭＳ Ｐゴシック" charset="-128"/>
                <a:cs typeface="Trebuchet MS" charset="0"/>
              </a:rPr>
              <a:t>Massively Parallel DNA sequencing instruments</a:t>
            </a:r>
          </a:p>
        </p:txBody>
      </p:sp>
      <p:sp>
        <p:nvSpPr>
          <p:cNvPr id="6" name="Content Placeholder 5"/>
          <p:cNvSpPr>
            <a:spLocks noGrp="1"/>
          </p:cNvSpPr>
          <p:nvPr>
            <p:ph idx="1"/>
          </p:nvPr>
        </p:nvSpPr>
        <p:spPr>
          <a:xfrm>
            <a:off x="152400" y="1219200"/>
            <a:ext cx="8839200" cy="5257800"/>
          </a:xfrm>
        </p:spPr>
        <p:txBody>
          <a:bodyPr/>
          <a:lstStyle/>
          <a:p>
            <a:pPr lvl="1" eaLnBrk="1" hangingPunct="1"/>
            <a:r>
              <a:rPr lang="en-US" altLang="en-US" sz="2400" dirty="0">
                <a:ea typeface="ＭＳ Ｐゴシック" charset="-128"/>
                <a:cs typeface="Trebuchet MS" charset="0"/>
              </a:rPr>
              <a:t>All MPS platforms require a library obtained either by amplification or ligation with custom linkers (adapters)</a:t>
            </a:r>
          </a:p>
          <a:p>
            <a:pPr lvl="1" eaLnBrk="1" hangingPunct="1"/>
            <a:r>
              <a:rPr lang="en-US" altLang="en-US" sz="2400" dirty="0">
                <a:ea typeface="ＭＳ Ｐゴシック" charset="-128"/>
                <a:cs typeface="Trebuchet MS" charset="0"/>
              </a:rPr>
              <a:t>Each library fragment is amplified on a solid surface (either bead or flat Si-derived surface) with covalently attached adapters that hybridize the library adapters</a:t>
            </a:r>
          </a:p>
          <a:p>
            <a:pPr lvl="1" eaLnBrk="1" hangingPunct="1"/>
            <a:r>
              <a:rPr lang="en-US" altLang="en-US" sz="2400" dirty="0">
                <a:ea typeface="ＭＳ Ｐゴシック" charset="-128"/>
                <a:cs typeface="Trebuchet MS" charset="0"/>
              </a:rPr>
              <a:t>Direct step-by-step detection of the nucleotide base incorporated by each amplified library fragment set</a:t>
            </a:r>
          </a:p>
          <a:p>
            <a:pPr lvl="1" eaLnBrk="1" hangingPunct="1"/>
            <a:r>
              <a:rPr lang="en-US" altLang="en-US" sz="2400" dirty="0">
                <a:ea typeface="ＭＳ Ｐゴシック" charset="-128"/>
                <a:cs typeface="Trebuchet MS" charset="0"/>
              </a:rPr>
              <a:t>Hundreds of thousands to hundreds of millions of reactions detected per instrument run = </a:t>
            </a:r>
            <a:r>
              <a:rPr lang="ja-JP" altLang="en-US" sz="2400" dirty="0">
                <a:ea typeface="ＭＳ Ｐゴシック" charset="-128"/>
                <a:cs typeface="Trebuchet MS" charset="0"/>
              </a:rPr>
              <a:t>“</a:t>
            </a:r>
            <a:r>
              <a:rPr lang="en-US" altLang="ja-JP" sz="2400" dirty="0">
                <a:ea typeface="ＭＳ Ｐゴシック" charset="-128"/>
                <a:cs typeface="Trebuchet MS" charset="0"/>
              </a:rPr>
              <a:t>massively parallel sequencing</a:t>
            </a:r>
            <a:r>
              <a:rPr lang="ja-JP" altLang="en-US" sz="2400" dirty="0">
                <a:ea typeface="ＭＳ Ｐゴシック" charset="-128"/>
                <a:cs typeface="Trebuchet MS" charset="0"/>
              </a:rPr>
              <a:t>”</a:t>
            </a:r>
            <a:endParaRPr lang="en-US" altLang="ja-JP" sz="2400" dirty="0">
              <a:ea typeface="ＭＳ Ｐゴシック" charset="-128"/>
              <a:cs typeface="Trebuchet MS" charset="0"/>
            </a:endParaRPr>
          </a:p>
          <a:p>
            <a:pPr lvl="1" eaLnBrk="1" hangingPunct="1"/>
            <a:r>
              <a:rPr lang="en-US" altLang="en-US" sz="2400" dirty="0">
                <a:ea typeface="ＭＳ Ｐゴシック" charset="-128"/>
                <a:cs typeface="Trebuchet MS" charset="0"/>
              </a:rPr>
              <a:t>A </a:t>
            </a:r>
            <a:r>
              <a:rPr lang="ja-JP" altLang="en-US" sz="2400" dirty="0">
                <a:ea typeface="ＭＳ Ｐゴシック" charset="-128"/>
                <a:cs typeface="Trebuchet MS" charset="0"/>
              </a:rPr>
              <a:t>“</a:t>
            </a:r>
            <a:r>
              <a:rPr lang="en-US" altLang="ja-JP" sz="2400" dirty="0">
                <a:ea typeface="ＭＳ Ｐゴシック" charset="-128"/>
                <a:cs typeface="Trebuchet MS" charset="0"/>
              </a:rPr>
              <a:t>digital</a:t>
            </a:r>
            <a:r>
              <a:rPr lang="ja-JP" altLang="en-US" sz="2400" dirty="0">
                <a:ea typeface="ＭＳ Ｐゴシック" charset="-128"/>
                <a:cs typeface="Trebuchet MS" charset="0"/>
              </a:rPr>
              <a:t>”</a:t>
            </a:r>
            <a:r>
              <a:rPr lang="en-US" altLang="ja-JP" sz="2400" dirty="0">
                <a:ea typeface="ＭＳ Ｐゴシック" charset="-128"/>
                <a:cs typeface="Trebuchet MS" charset="0"/>
              </a:rPr>
              <a:t> read type that enables direct quantitative comparisons</a:t>
            </a:r>
          </a:p>
          <a:p>
            <a:pPr lvl="1" eaLnBrk="1" hangingPunct="1"/>
            <a:r>
              <a:rPr lang="en-US" altLang="en-US" sz="2400" dirty="0">
                <a:ea typeface="ＭＳ Ｐゴシック" charset="-128"/>
                <a:cs typeface="Trebuchet MS" charset="0"/>
              </a:rPr>
              <a:t>Shorter read lengths than capillary sequencers</a:t>
            </a:r>
          </a:p>
        </p:txBody>
      </p:sp>
    </p:spTree>
    <p:extLst>
      <p:ext uri="{BB962C8B-B14F-4D97-AF65-F5344CB8AC3E}">
        <p14:creationId xmlns:p14="http://schemas.microsoft.com/office/powerpoint/2010/main" val="17814178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accel="50000" decel="5000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accel="50000" decel="50000"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accel="50000" decel="5000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accel="50000" decel="50000"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accel="50000" decel="50000"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accel="50000" decel="50000" fill="hold" grpId="0"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 calcmode="lin" valueType="num">
                                      <p:cBhvr additive="base">
                                        <p:cTn id="3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2"/>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p:nvPr>
        </p:nvSpPr>
        <p:spPr/>
        <p:txBody>
          <a:bodyPr/>
          <a:lstStyle/>
          <a:p>
            <a:r>
              <a:rPr lang="en-US" altLang="en-US">
                <a:ea typeface="ＭＳ Ｐゴシック" charset="-128"/>
                <a:cs typeface="Trebuchet MS" charset="0"/>
              </a:rPr>
              <a:t>Library Construction for MPS</a:t>
            </a:r>
          </a:p>
        </p:txBody>
      </p:sp>
      <p:sp>
        <p:nvSpPr>
          <p:cNvPr id="5" name="Rectangle 4"/>
          <p:cNvSpPr/>
          <p:nvPr/>
        </p:nvSpPr>
        <p:spPr>
          <a:xfrm>
            <a:off x="762000" y="1066800"/>
            <a:ext cx="228600" cy="2286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sp>
        <p:nvSpPr>
          <p:cNvPr id="72707" name="TextBox 5"/>
          <p:cNvSpPr txBox="1">
            <a:spLocks noChangeArrowheads="1"/>
          </p:cNvSpPr>
          <p:nvPr/>
        </p:nvSpPr>
        <p:spPr bwMode="auto">
          <a:xfrm>
            <a:off x="914400" y="4735513"/>
            <a:ext cx="7924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lnSpc>
                <a:spcPct val="80000"/>
              </a:lnSpc>
              <a:spcBef>
                <a:spcPct val="0"/>
              </a:spcBef>
              <a:spcAft>
                <a:spcPts val="1200"/>
              </a:spcAft>
              <a:buClr>
                <a:srgbClr val="497B00"/>
              </a:buClr>
            </a:pPr>
            <a:r>
              <a:rPr lang="en-US" altLang="en-US" sz="1800">
                <a:solidFill>
                  <a:schemeClr val="tx1"/>
                </a:solidFill>
              </a:rPr>
              <a:t> Shear high molecular weight DNA with sonication</a:t>
            </a:r>
          </a:p>
          <a:p>
            <a:pPr>
              <a:lnSpc>
                <a:spcPct val="80000"/>
              </a:lnSpc>
              <a:spcBef>
                <a:spcPct val="0"/>
              </a:spcBef>
              <a:spcAft>
                <a:spcPts val="1200"/>
              </a:spcAft>
              <a:buClr>
                <a:srgbClr val="497B00"/>
              </a:buClr>
            </a:pPr>
            <a:r>
              <a:rPr lang="en-US" altLang="en-US" sz="1800">
                <a:solidFill>
                  <a:schemeClr val="tx1"/>
                </a:solidFill>
              </a:rPr>
              <a:t> Enzymatic treatments to blunt ends</a:t>
            </a:r>
          </a:p>
          <a:p>
            <a:pPr>
              <a:lnSpc>
                <a:spcPct val="80000"/>
              </a:lnSpc>
              <a:spcBef>
                <a:spcPct val="0"/>
              </a:spcBef>
              <a:spcAft>
                <a:spcPts val="1200"/>
              </a:spcAft>
              <a:buClr>
                <a:srgbClr val="497B00"/>
              </a:buClr>
            </a:pPr>
            <a:r>
              <a:rPr lang="en-US" altLang="en-US" sz="1800">
                <a:solidFill>
                  <a:schemeClr val="tx1"/>
                </a:solidFill>
              </a:rPr>
              <a:t> Ligate synthetic DNA adapters (each with a DNA barcode), PCR amplify</a:t>
            </a:r>
          </a:p>
          <a:p>
            <a:pPr>
              <a:lnSpc>
                <a:spcPct val="80000"/>
              </a:lnSpc>
              <a:spcBef>
                <a:spcPct val="0"/>
              </a:spcBef>
              <a:spcAft>
                <a:spcPts val="1200"/>
              </a:spcAft>
              <a:buClr>
                <a:srgbClr val="497B00"/>
              </a:buClr>
            </a:pPr>
            <a:r>
              <a:rPr lang="en-US" altLang="en-US" sz="1800">
                <a:solidFill>
                  <a:schemeClr val="tx1"/>
                </a:solidFill>
              </a:rPr>
              <a:t> Quantitate library</a:t>
            </a:r>
          </a:p>
          <a:p>
            <a:pPr>
              <a:lnSpc>
                <a:spcPct val="80000"/>
              </a:lnSpc>
              <a:spcBef>
                <a:spcPct val="0"/>
              </a:spcBef>
              <a:spcAft>
                <a:spcPts val="1200"/>
              </a:spcAft>
              <a:buClr>
                <a:srgbClr val="497B00"/>
              </a:buClr>
            </a:pPr>
            <a:r>
              <a:rPr lang="en-US" altLang="en-US" sz="1800">
                <a:solidFill>
                  <a:schemeClr val="tx1"/>
                </a:solidFill>
              </a:rPr>
              <a:t> Proceed to WGS, or perform exome or specific gene hybrid capture</a:t>
            </a:r>
          </a:p>
        </p:txBody>
      </p:sp>
      <p:pic>
        <p:nvPicPr>
          <p:cNvPr id="72708" name="Picture 23"/>
          <p:cNvPicPr>
            <a:picLocks noChangeAspect="1"/>
          </p:cNvPicPr>
          <p:nvPr/>
        </p:nvPicPr>
        <p:blipFill>
          <a:blip r:embed="rId2">
            <a:extLst>
              <a:ext uri="{28A0092B-C50C-407E-A947-70E740481C1C}">
                <a14:useLocalDpi xmlns:a14="http://schemas.microsoft.com/office/drawing/2010/main" val="0"/>
              </a:ext>
            </a:extLst>
          </a:blip>
          <a:srcRect b="12482"/>
          <a:stretch>
            <a:fillRect/>
          </a:stretch>
        </p:blipFill>
        <p:spPr bwMode="auto">
          <a:xfrm>
            <a:off x="1371600" y="914400"/>
            <a:ext cx="6492875"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120531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p:txBody>
          <a:bodyPr/>
          <a:lstStyle/>
          <a:p>
            <a:pPr eaLnBrk="1" hangingPunct="1"/>
            <a:r>
              <a:rPr lang="en-US" altLang="en-US">
                <a:ea typeface="ＭＳ Ｐゴシック" charset="-128"/>
                <a:cs typeface="Trebuchet MS" charset="0"/>
              </a:rPr>
              <a:t>Hybrid Capture</a:t>
            </a:r>
          </a:p>
        </p:txBody>
      </p:sp>
      <p:sp>
        <p:nvSpPr>
          <p:cNvPr id="74754" name="Content Placeholder 4"/>
          <p:cNvSpPr>
            <a:spLocks noGrp="1"/>
          </p:cNvSpPr>
          <p:nvPr>
            <p:ph idx="1"/>
          </p:nvPr>
        </p:nvSpPr>
        <p:spPr>
          <a:xfrm>
            <a:off x="152400" y="850900"/>
            <a:ext cx="4800600" cy="5778500"/>
          </a:xfrm>
        </p:spPr>
        <p:txBody>
          <a:bodyPr/>
          <a:lstStyle/>
          <a:p>
            <a:pPr eaLnBrk="1" hangingPunct="1">
              <a:spcAft>
                <a:spcPts val="600"/>
              </a:spcAft>
              <a:buClr>
                <a:srgbClr val="3F3F31"/>
              </a:buClr>
            </a:pPr>
            <a:r>
              <a:rPr lang="en-US" altLang="en-US" sz="2000" b="1" u="sng">
                <a:ea typeface="ＭＳ Ｐゴシック" charset="-128"/>
                <a:cs typeface="Trebuchet MS" charset="0"/>
              </a:rPr>
              <a:t>Hybrid capture</a:t>
            </a:r>
            <a:r>
              <a:rPr lang="en-US" altLang="en-US" sz="2000" b="1">
                <a:ea typeface="ＭＳ Ｐゴシック" charset="-128"/>
                <a:cs typeface="Trebuchet MS" charset="0"/>
              </a:rPr>
              <a:t> - </a:t>
            </a:r>
            <a:r>
              <a:rPr lang="en-US" altLang="en-US" sz="2000">
                <a:ea typeface="ＭＳ Ｐゴシック" charset="-128"/>
                <a:cs typeface="Trebuchet MS" charset="0"/>
              </a:rPr>
              <a:t> fragments from a whole genome library are selected by combining with probes that correspond to most (not all) human exons or gene targets.</a:t>
            </a:r>
          </a:p>
          <a:p>
            <a:pPr eaLnBrk="1" hangingPunct="1">
              <a:spcAft>
                <a:spcPts val="600"/>
              </a:spcAft>
              <a:buClr>
                <a:srgbClr val="3F3F31"/>
              </a:buClr>
            </a:pPr>
            <a:r>
              <a:rPr lang="en-US" altLang="en-US" sz="2000">
                <a:ea typeface="ＭＳ Ｐゴシック" charset="-128"/>
                <a:cs typeface="Trebuchet MS" charset="0"/>
              </a:rPr>
              <a:t>The probe DNAs are biotinylated, making selection from solution with streptavidin magnetic beads an effective means of purification.</a:t>
            </a:r>
          </a:p>
          <a:p>
            <a:pPr eaLnBrk="1" hangingPunct="1">
              <a:spcAft>
                <a:spcPts val="600"/>
              </a:spcAft>
              <a:buClr>
                <a:srgbClr val="3F3F31"/>
              </a:buClr>
            </a:pPr>
            <a:r>
              <a:rPr lang="en-US" altLang="en-US" sz="2000">
                <a:ea typeface="ＭＳ Ｐゴシック" charset="-128"/>
                <a:cs typeface="Trebuchet MS" charset="0"/>
              </a:rPr>
              <a:t>An </a:t>
            </a:r>
            <a:r>
              <a:rPr lang="ja-JP" altLang="en-US" sz="2000">
                <a:ea typeface="ＭＳ Ｐゴシック" charset="-128"/>
                <a:cs typeface="Trebuchet MS" charset="0"/>
              </a:rPr>
              <a:t>“</a:t>
            </a:r>
            <a:r>
              <a:rPr lang="en-US" altLang="ja-JP" sz="2000" b="1">
                <a:ea typeface="ＭＳ Ｐゴシック" charset="-128"/>
                <a:cs typeface="Trebuchet MS" charset="0"/>
              </a:rPr>
              <a:t>exome</a:t>
            </a:r>
            <a:r>
              <a:rPr lang="ja-JP" altLang="en-US" sz="2000">
                <a:ea typeface="ＭＳ Ｐゴシック" charset="-128"/>
                <a:cs typeface="Trebuchet MS" charset="0"/>
              </a:rPr>
              <a:t>”</a:t>
            </a:r>
            <a:r>
              <a:rPr lang="en-US" altLang="ja-JP" sz="2000">
                <a:ea typeface="ＭＳ Ｐゴシック" charset="-128"/>
                <a:cs typeface="Trebuchet MS" charset="0"/>
              </a:rPr>
              <a:t> by definition, is the exons of all genes annotated in the reference genome.</a:t>
            </a:r>
          </a:p>
          <a:p>
            <a:pPr eaLnBrk="1" hangingPunct="1">
              <a:spcAft>
                <a:spcPts val="600"/>
              </a:spcAft>
              <a:buClr>
                <a:srgbClr val="3F3F31"/>
              </a:buClr>
            </a:pPr>
            <a:r>
              <a:rPr lang="en-US" altLang="en-US" sz="2000" b="1">
                <a:ea typeface="ＭＳ Ｐゴシック" charset="-128"/>
                <a:cs typeface="Trebuchet MS" charset="0"/>
              </a:rPr>
              <a:t>Custom capture reagents </a:t>
            </a:r>
            <a:r>
              <a:rPr lang="en-US" altLang="en-US" sz="2000">
                <a:ea typeface="ＭＳ Ｐゴシック" charset="-128"/>
                <a:cs typeface="Trebuchet MS" charset="0"/>
              </a:rPr>
              <a:t>can be synthesized to target specific loci that may be of clinical interest.</a:t>
            </a:r>
          </a:p>
        </p:txBody>
      </p:sp>
      <p:pic>
        <p:nvPicPr>
          <p:cNvPr id="74755" name="Picture 3" descr="exom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14950" y="903288"/>
            <a:ext cx="3600450" cy="511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292580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p:txBody>
          <a:bodyPr/>
          <a:lstStyle/>
          <a:p>
            <a:r>
              <a:rPr lang="en-US" altLang="en-US">
                <a:cs typeface="Trebuchet MS" charset="0"/>
              </a:rPr>
              <a:t>Multiplex PCR Amplification of Targets</a:t>
            </a:r>
          </a:p>
        </p:txBody>
      </p:sp>
      <p:pic>
        <p:nvPicPr>
          <p:cNvPr id="75778" name="Picture 4" descr="Screen Shot 2014-04-04 at 4.08.35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14400"/>
            <a:ext cx="3733800" cy="302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9" name="TextBox 5"/>
          <p:cNvSpPr txBox="1">
            <a:spLocks noChangeArrowheads="1"/>
          </p:cNvSpPr>
          <p:nvPr/>
        </p:nvSpPr>
        <p:spPr bwMode="auto">
          <a:xfrm>
            <a:off x="5065713" y="1066800"/>
            <a:ext cx="3849687" cy="567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spcAft>
                <a:spcPts val="1800"/>
              </a:spcAft>
              <a:buClrTx/>
              <a:buFont typeface="Trebuchet MS" charset="0"/>
              <a:buAutoNum type="arabicPeriod"/>
            </a:pPr>
            <a:r>
              <a:rPr lang="en-US" altLang="en-US" sz="1800">
                <a:solidFill>
                  <a:schemeClr val="tx1"/>
                </a:solidFill>
              </a:rPr>
              <a:t>Design amplification primer pairs for exons of genes of interest; tile primers to overlap fragments in larger exons</a:t>
            </a:r>
          </a:p>
          <a:p>
            <a:pPr>
              <a:spcBef>
                <a:spcPct val="0"/>
              </a:spcBef>
              <a:spcAft>
                <a:spcPts val="1800"/>
              </a:spcAft>
              <a:buClrTx/>
              <a:buFont typeface="Trebuchet MS" charset="0"/>
              <a:buAutoNum type="arabicPeriod"/>
            </a:pPr>
            <a:r>
              <a:rPr lang="en-US" altLang="en-US" sz="1800">
                <a:solidFill>
                  <a:schemeClr val="tx1"/>
                </a:solidFill>
              </a:rPr>
              <a:t>Group primer pairs according to G+C content, Tm and reaction condition specifics</a:t>
            </a:r>
          </a:p>
          <a:p>
            <a:pPr>
              <a:spcBef>
                <a:spcPct val="0"/>
              </a:spcBef>
              <a:spcAft>
                <a:spcPts val="1800"/>
              </a:spcAft>
              <a:buClrTx/>
              <a:buFont typeface="Trebuchet MS" charset="0"/>
              <a:buAutoNum type="arabicPeriod"/>
            </a:pPr>
            <a:r>
              <a:rPr lang="en-US" altLang="en-US" sz="1800">
                <a:solidFill>
                  <a:schemeClr val="tx1"/>
                </a:solidFill>
              </a:rPr>
              <a:t>Amplify genomic DNA to generate multiple products from each primer set; pool products from each set</a:t>
            </a:r>
          </a:p>
          <a:p>
            <a:pPr>
              <a:spcBef>
                <a:spcPct val="0"/>
              </a:spcBef>
              <a:spcAft>
                <a:spcPts val="1800"/>
              </a:spcAft>
              <a:buClrTx/>
              <a:buFont typeface="Trebuchet MS" charset="0"/>
              <a:buAutoNum type="arabicPeriod"/>
            </a:pPr>
            <a:r>
              <a:rPr lang="en-US" altLang="en-US" sz="1800">
                <a:solidFill>
                  <a:schemeClr val="tx1"/>
                </a:solidFill>
              </a:rPr>
              <a:t>Create library by ligation or tail platform adaptors on the primer ends</a:t>
            </a:r>
          </a:p>
          <a:p>
            <a:pPr>
              <a:spcBef>
                <a:spcPct val="0"/>
              </a:spcBef>
              <a:spcAft>
                <a:spcPts val="1800"/>
              </a:spcAft>
              <a:buClrTx/>
              <a:buFont typeface="Trebuchet MS" charset="0"/>
              <a:buAutoNum type="arabicPeriod"/>
            </a:pPr>
            <a:r>
              <a:rPr lang="en-US" altLang="en-US" sz="1800">
                <a:solidFill>
                  <a:schemeClr val="tx1"/>
                </a:solidFill>
              </a:rPr>
              <a:t>Sequence</a:t>
            </a:r>
          </a:p>
          <a:p>
            <a:pPr>
              <a:spcBef>
                <a:spcPct val="0"/>
              </a:spcBef>
              <a:spcAft>
                <a:spcPts val="1800"/>
              </a:spcAft>
              <a:buClrTx/>
              <a:buFont typeface="Trebuchet MS" charset="0"/>
              <a:buAutoNum type="arabicPeriod"/>
            </a:pPr>
            <a:endParaRPr lang="en-US" altLang="en-US" sz="1800">
              <a:solidFill>
                <a:schemeClr val="tx1"/>
              </a:solidFill>
            </a:endParaRPr>
          </a:p>
        </p:txBody>
      </p:sp>
      <p:pic>
        <p:nvPicPr>
          <p:cNvPr id="75780" name="Picture 6" descr="Screen Shot 2014-04-04 at 4.49.21 PM.png"/>
          <p:cNvPicPr>
            <a:picLocks noChangeAspect="1"/>
          </p:cNvPicPr>
          <p:nvPr/>
        </p:nvPicPr>
        <p:blipFill>
          <a:blip r:embed="rId3">
            <a:extLst>
              <a:ext uri="{28A0092B-C50C-407E-A947-70E740481C1C}">
                <a14:useLocalDpi xmlns:a14="http://schemas.microsoft.com/office/drawing/2010/main" val="0"/>
              </a:ext>
            </a:extLst>
          </a:blip>
          <a:srcRect l="4263" r="4762"/>
          <a:stretch>
            <a:fillRect/>
          </a:stretch>
        </p:blipFill>
        <p:spPr bwMode="auto">
          <a:xfrm>
            <a:off x="76200" y="4343400"/>
            <a:ext cx="4876800" cy="246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258458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5"/>
          <p:cNvSpPr>
            <a:spLocks noGrp="1"/>
          </p:cNvSpPr>
          <p:nvPr>
            <p:ph type="title"/>
          </p:nvPr>
        </p:nvSpPr>
        <p:spPr/>
        <p:txBody>
          <a:bodyPr/>
          <a:lstStyle/>
          <a:p>
            <a:pPr eaLnBrk="1" hangingPunct="1"/>
            <a:r>
              <a:rPr lang="en-US" altLang="en-US" sz="2400" smtClean="0">
                <a:cs typeface="Trebuchet MS" charset="0"/>
              </a:rPr>
              <a:t>Illumina: Massively </a:t>
            </a:r>
            <a:r>
              <a:rPr lang="en-US" altLang="en-US" sz="2400" dirty="0">
                <a:cs typeface="Trebuchet MS" charset="0"/>
              </a:rPr>
              <a:t>Parallel Sequencing by Synthesis</a:t>
            </a:r>
          </a:p>
        </p:txBody>
      </p:sp>
      <p:grpSp>
        <p:nvGrpSpPr>
          <p:cNvPr id="76802" name="Group 40"/>
          <p:cNvGrpSpPr>
            <a:grpSpLocks/>
          </p:cNvGrpSpPr>
          <p:nvPr/>
        </p:nvGrpSpPr>
        <p:grpSpPr bwMode="auto">
          <a:xfrm>
            <a:off x="157163" y="838200"/>
            <a:ext cx="3576637" cy="5334000"/>
            <a:chOff x="76200" y="762000"/>
            <a:chExt cx="3576182" cy="5334000"/>
          </a:xfrm>
        </p:grpSpPr>
        <p:pic>
          <p:nvPicPr>
            <p:cNvPr id="76818"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 y="762000"/>
              <a:ext cx="3534146"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19"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 y="1981200"/>
              <a:ext cx="3572691"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0"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200" y="3352800"/>
              <a:ext cx="3576182"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1"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200" y="4724400"/>
              <a:ext cx="3555881"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41"/>
          <p:cNvGrpSpPr>
            <a:grpSpLocks/>
          </p:cNvGrpSpPr>
          <p:nvPr/>
        </p:nvGrpSpPr>
        <p:grpSpPr bwMode="auto">
          <a:xfrm>
            <a:off x="4008438" y="1270000"/>
            <a:ext cx="3100387" cy="4318000"/>
            <a:chOff x="4009209" y="1270000"/>
            <a:chExt cx="3099594" cy="4318000"/>
          </a:xfrm>
        </p:grpSpPr>
        <p:pic>
          <p:nvPicPr>
            <p:cNvPr id="76813" name="Picture 1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009209" y="1270000"/>
              <a:ext cx="2239191" cy="431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6814" name="Straight Arrow Connector 21"/>
            <p:cNvCxnSpPr>
              <a:cxnSpLocks noChangeShapeType="1"/>
            </p:cNvCxnSpPr>
            <p:nvPr/>
          </p:nvCxnSpPr>
          <p:spPr bwMode="auto">
            <a:xfrm>
              <a:off x="6019800" y="2971800"/>
              <a:ext cx="914400" cy="1588"/>
            </a:xfrm>
            <a:prstGeom prst="straightConnector1">
              <a:avLst/>
            </a:prstGeom>
            <a:noFill/>
            <a:ln w="57150">
              <a:solidFill>
                <a:srgbClr val="00FF89"/>
              </a:solidFill>
              <a:round/>
              <a:headEnd/>
              <a:tailEnd type="triangle" w="sm" len="med"/>
            </a:ln>
            <a:extLst>
              <a:ext uri="{909E8E84-426E-40dd-AFC4-6F175D3DCCD1}">
                <a14:hiddenFill xmlns:a14="http://schemas.microsoft.com/office/drawing/2010/main">
                  <a:noFill/>
                </a14:hiddenFill>
              </a:ext>
            </a:extLst>
          </p:spPr>
        </p:cxnSp>
        <p:cxnSp>
          <p:nvCxnSpPr>
            <p:cNvPr id="76815" name="Straight Connector 23"/>
            <p:cNvCxnSpPr>
              <a:cxnSpLocks noChangeShapeType="1"/>
            </p:cNvCxnSpPr>
            <p:nvPr/>
          </p:nvCxnSpPr>
          <p:spPr bwMode="auto">
            <a:xfrm rot="16200000" flipH="1">
              <a:off x="5715000" y="3276600"/>
              <a:ext cx="761999" cy="457200"/>
            </a:xfrm>
            <a:prstGeom prst="line">
              <a:avLst/>
            </a:prstGeom>
            <a:noFill/>
            <a:ln w="63500">
              <a:solidFill>
                <a:srgbClr val="DB6772"/>
              </a:solidFill>
              <a:round/>
              <a:headEnd type="stealth" w="med" len="med"/>
              <a:tailEnd/>
            </a:ln>
            <a:extLst>
              <a:ext uri="{909E8E84-426E-40dd-AFC4-6F175D3DCCD1}">
                <a14:hiddenFill xmlns:a14="http://schemas.microsoft.com/office/drawing/2010/main">
                  <a:noFill/>
                </a14:hiddenFill>
              </a:ext>
            </a:extLst>
          </p:spPr>
        </p:cxnSp>
        <p:sp>
          <p:nvSpPr>
            <p:cNvPr id="76816" name="TextBox 35"/>
            <p:cNvSpPr txBox="1">
              <a:spLocks noChangeArrowheads="1"/>
            </p:cNvSpPr>
            <p:nvPr/>
          </p:nvSpPr>
          <p:spPr bwMode="auto">
            <a:xfrm>
              <a:off x="5943600" y="3886200"/>
              <a:ext cx="11652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buClrTx/>
                <a:buFontTx/>
                <a:buNone/>
              </a:pPr>
              <a:r>
                <a:rPr lang="en-US" altLang="en-US" sz="1600" b="1">
                  <a:solidFill>
                    <a:srgbClr val="F1626E"/>
                  </a:solidFill>
                  <a:latin typeface="Arial" charset="0"/>
                </a:rPr>
                <a:t>Excitation</a:t>
              </a:r>
            </a:p>
          </p:txBody>
        </p:sp>
        <p:sp>
          <p:nvSpPr>
            <p:cNvPr id="76817" name="TextBox 37"/>
            <p:cNvSpPr txBox="1">
              <a:spLocks noChangeArrowheads="1"/>
            </p:cNvSpPr>
            <p:nvPr/>
          </p:nvSpPr>
          <p:spPr bwMode="auto">
            <a:xfrm>
              <a:off x="5943600" y="2590800"/>
              <a:ext cx="10968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buClrTx/>
                <a:buFontTx/>
                <a:buNone/>
              </a:pPr>
              <a:r>
                <a:rPr lang="en-US" altLang="en-US" sz="1600" b="1">
                  <a:solidFill>
                    <a:srgbClr val="00FF89"/>
                  </a:solidFill>
                  <a:latin typeface="Arial" charset="0"/>
                </a:rPr>
                <a:t>Emission</a:t>
              </a:r>
            </a:p>
          </p:txBody>
        </p:sp>
      </p:grpSp>
      <p:grpSp>
        <p:nvGrpSpPr>
          <p:cNvPr id="4" name="Group 42"/>
          <p:cNvGrpSpPr>
            <a:grpSpLocks/>
          </p:cNvGrpSpPr>
          <p:nvPr/>
        </p:nvGrpSpPr>
        <p:grpSpPr bwMode="auto">
          <a:xfrm>
            <a:off x="7391400" y="990600"/>
            <a:ext cx="1600200" cy="4800600"/>
            <a:chOff x="7391400" y="990600"/>
            <a:chExt cx="1600200" cy="4800600"/>
          </a:xfrm>
        </p:grpSpPr>
        <p:grpSp>
          <p:nvGrpSpPr>
            <p:cNvPr id="76805" name="Group 15"/>
            <p:cNvGrpSpPr>
              <a:grpSpLocks/>
            </p:cNvGrpSpPr>
            <p:nvPr/>
          </p:nvGrpSpPr>
          <p:grpSpPr bwMode="auto">
            <a:xfrm>
              <a:off x="7391400" y="990600"/>
              <a:ext cx="1600200" cy="1454150"/>
              <a:chOff x="457200" y="1295400"/>
              <a:chExt cx="2209800" cy="1835150"/>
            </a:xfrm>
          </p:grpSpPr>
          <p:pic>
            <p:nvPicPr>
              <p:cNvPr id="76811" name="Picture 1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7200" y="1295400"/>
                <a:ext cx="2209800" cy="1835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76812" name="Rectangle 17"/>
              <p:cNvSpPr>
                <a:spLocks noChangeArrowheads="1"/>
              </p:cNvSpPr>
              <p:nvPr/>
            </p:nvSpPr>
            <p:spPr bwMode="auto">
              <a:xfrm>
                <a:off x="1752600" y="2209800"/>
                <a:ext cx="914400" cy="914400"/>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buClrTx/>
                  <a:buFontTx/>
                  <a:buNone/>
                </a:pPr>
                <a:endParaRPr lang="en-US" altLang="en-US">
                  <a:solidFill>
                    <a:srgbClr val="26261E"/>
                  </a:solidFill>
                  <a:latin typeface="Arial" charset="0"/>
                </a:endParaRPr>
              </a:p>
            </p:txBody>
          </p:sp>
        </p:grpSp>
        <p:grpSp>
          <p:nvGrpSpPr>
            <p:cNvPr id="76806" name="Group 24"/>
            <p:cNvGrpSpPr>
              <a:grpSpLocks/>
            </p:cNvGrpSpPr>
            <p:nvPr/>
          </p:nvGrpSpPr>
          <p:grpSpPr bwMode="auto">
            <a:xfrm>
              <a:off x="7391400" y="4572000"/>
              <a:ext cx="1600200" cy="1219200"/>
              <a:chOff x="2667000" y="2133600"/>
              <a:chExt cx="2030097" cy="1828800"/>
            </a:xfrm>
          </p:grpSpPr>
          <p:pic>
            <p:nvPicPr>
              <p:cNvPr id="76808" name="Picture 2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667000" y="2133600"/>
                <a:ext cx="2030097" cy="1828800"/>
              </a:xfrm>
              <a:prstGeom prst="rect">
                <a:avLst/>
              </a:prstGeom>
              <a:noFill/>
              <a:ln w="9525">
                <a:solidFill>
                  <a:srgbClr val="444836"/>
                </a:solidFill>
                <a:miter lim="800000"/>
                <a:headEnd/>
                <a:tailEnd/>
              </a:ln>
              <a:extLst>
                <a:ext uri="{909E8E84-426E-40dd-AFC4-6F175D3DCCD1}">
                  <a14:hiddenFill xmlns:a14="http://schemas.microsoft.com/office/drawing/2010/main">
                    <a:solidFill>
                      <a:srgbClr val="FFFFFF"/>
                    </a:solidFill>
                  </a14:hiddenFill>
                </a:ext>
              </a:extLst>
            </p:spPr>
          </p:pic>
          <p:sp>
            <p:nvSpPr>
              <p:cNvPr id="76809" name="Rectangle 26"/>
              <p:cNvSpPr>
                <a:spLocks noChangeArrowheads="1"/>
              </p:cNvSpPr>
              <p:nvPr/>
            </p:nvSpPr>
            <p:spPr bwMode="auto">
              <a:xfrm>
                <a:off x="2667000" y="3810000"/>
                <a:ext cx="304800" cy="152400"/>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buClrTx/>
                  <a:buFontTx/>
                  <a:buNone/>
                </a:pPr>
                <a:endParaRPr lang="en-US" altLang="en-US">
                  <a:solidFill>
                    <a:srgbClr val="26261E"/>
                  </a:solidFill>
                  <a:latin typeface="Arial" charset="0"/>
                </a:endParaRPr>
              </a:p>
            </p:txBody>
          </p:sp>
          <p:sp>
            <p:nvSpPr>
              <p:cNvPr id="76810" name="Rectangle 27"/>
              <p:cNvSpPr>
                <a:spLocks noChangeArrowheads="1"/>
              </p:cNvSpPr>
              <p:nvPr/>
            </p:nvSpPr>
            <p:spPr bwMode="auto">
              <a:xfrm>
                <a:off x="3962400" y="2133600"/>
                <a:ext cx="685800" cy="152400"/>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buClrTx/>
                  <a:buFontTx/>
                  <a:buNone/>
                </a:pPr>
                <a:endParaRPr lang="en-US" altLang="en-US">
                  <a:solidFill>
                    <a:srgbClr val="26261E"/>
                  </a:solidFill>
                  <a:latin typeface="Arial" charset="0"/>
                </a:endParaRPr>
              </a:p>
            </p:txBody>
          </p:sp>
        </p:grpSp>
        <p:sp>
          <p:nvSpPr>
            <p:cNvPr id="45064" name="TextBox 39"/>
            <p:cNvSpPr txBox="1">
              <a:spLocks noChangeArrowheads="1"/>
            </p:cNvSpPr>
            <p:nvPr/>
          </p:nvSpPr>
          <p:spPr bwMode="auto">
            <a:xfrm>
              <a:off x="7445375" y="2828925"/>
              <a:ext cx="1492250" cy="1200150"/>
            </a:xfrm>
            <a:prstGeom prst="rect">
              <a:avLst/>
            </a:prstGeom>
            <a:noFill/>
            <a:ln w="9525">
              <a:noFill/>
              <a:miter lim="800000"/>
              <a:headEnd/>
              <a:tailEnd/>
            </a:ln>
          </p:spPr>
          <p:txBody>
            <a:bodyPr>
              <a:spAutoFit/>
            </a:bodyPr>
            <a:lstStyle/>
            <a:p>
              <a:pPr algn="ctr">
                <a:defRPr/>
              </a:pPr>
              <a:r>
                <a:rPr lang="en-US" b="1" dirty="0">
                  <a:solidFill>
                    <a:srgbClr val="26261E"/>
                  </a:solidFill>
                  <a:latin typeface="+mj-lt"/>
                  <a:ea typeface="ＭＳ Ｐゴシック" pitchFamily="20" charset="-128"/>
                  <a:cs typeface="ＭＳ Ｐゴシック" pitchFamily="20" charset="-128"/>
                </a:rPr>
                <a:t>Incorporate</a:t>
              </a:r>
            </a:p>
            <a:p>
              <a:pPr algn="ctr">
                <a:defRPr/>
              </a:pPr>
              <a:r>
                <a:rPr lang="en-US" b="1" dirty="0">
                  <a:solidFill>
                    <a:srgbClr val="26261E"/>
                  </a:solidFill>
                  <a:latin typeface="+mj-lt"/>
                  <a:ea typeface="ＭＳ Ｐゴシック" pitchFamily="20" charset="-128"/>
                  <a:cs typeface="ＭＳ Ｐゴシック" pitchFamily="20" charset="-128"/>
                </a:rPr>
                <a:t>Detect</a:t>
              </a:r>
            </a:p>
            <a:p>
              <a:pPr algn="ctr">
                <a:defRPr/>
              </a:pPr>
              <a:r>
                <a:rPr lang="en-US" b="1" dirty="0">
                  <a:solidFill>
                    <a:srgbClr val="26261E"/>
                  </a:solidFill>
                  <a:latin typeface="+mj-lt"/>
                  <a:ea typeface="ＭＳ Ｐゴシック" pitchFamily="20" charset="-128"/>
                  <a:cs typeface="ＭＳ Ｐゴシック" pitchFamily="20" charset="-128"/>
                </a:rPr>
                <a:t>De-block</a:t>
              </a:r>
            </a:p>
            <a:p>
              <a:pPr algn="ctr">
                <a:defRPr/>
              </a:pPr>
              <a:r>
                <a:rPr lang="en-US" b="1" dirty="0">
                  <a:solidFill>
                    <a:srgbClr val="26261E"/>
                  </a:solidFill>
                  <a:latin typeface="+mj-lt"/>
                  <a:ea typeface="ＭＳ Ｐゴシック" pitchFamily="20" charset="-128"/>
                  <a:cs typeface="ＭＳ Ｐゴシック" pitchFamily="20" charset="-128"/>
                </a:rPr>
                <a:t>Cleave </a:t>
              </a:r>
              <a:r>
                <a:rPr lang="en-US" b="1" dirty="0" err="1">
                  <a:solidFill>
                    <a:srgbClr val="26261E"/>
                  </a:solidFill>
                  <a:latin typeface="+mj-lt"/>
                  <a:ea typeface="ＭＳ Ｐゴシック" pitchFamily="20" charset="-128"/>
                  <a:cs typeface="ＭＳ Ｐゴシック" pitchFamily="20" charset="-128"/>
                </a:rPr>
                <a:t>fluor</a:t>
              </a:r>
              <a:endParaRPr lang="en-US" b="1" dirty="0">
                <a:solidFill>
                  <a:srgbClr val="26261E"/>
                </a:solidFill>
                <a:latin typeface="+mj-lt"/>
                <a:ea typeface="ＭＳ Ｐゴシック" pitchFamily="20" charset="-128"/>
                <a:cs typeface="ＭＳ Ｐゴシック" pitchFamily="20" charset="-128"/>
              </a:endParaRPr>
            </a:p>
          </p:txBody>
        </p:sp>
      </p:grpSp>
      <p:sp>
        <p:nvSpPr>
          <p:cNvPr id="2" name="TextBox 1"/>
          <p:cNvSpPr txBox="1"/>
          <p:nvPr/>
        </p:nvSpPr>
        <p:spPr>
          <a:xfrm>
            <a:off x="152400" y="6324600"/>
            <a:ext cx="5997155" cy="369332"/>
          </a:xfrm>
          <a:prstGeom prst="rect">
            <a:avLst/>
          </a:prstGeom>
          <a:noFill/>
        </p:spPr>
        <p:txBody>
          <a:bodyPr wrap="none" rtlCol="0">
            <a:spAutoFit/>
          </a:bodyPr>
          <a:lstStyle/>
          <a:p>
            <a:r>
              <a:rPr lang="en-US" dirty="0" smtClean="0"/>
              <a:t>Additional amplification on </a:t>
            </a:r>
            <a:r>
              <a:rPr lang="en-US" dirty="0" err="1" smtClean="0"/>
              <a:t>flowcell</a:t>
            </a:r>
            <a:r>
              <a:rPr lang="en-US" dirty="0" smtClean="0"/>
              <a:t> to form clusters</a:t>
            </a:r>
            <a:endParaRPr lang="en-US" dirty="0"/>
          </a:p>
        </p:txBody>
      </p:sp>
    </p:spTree>
    <p:extLst>
      <p:ext uri="{BB962C8B-B14F-4D97-AF65-F5344CB8AC3E}">
        <p14:creationId xmlns:p14="http://schemas.microsoft.com/office/powerpoint/2010/main" val="378016735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p:txBody>
          <a:bodyPr/>
          <a:lstStyle/>
          <a:p>
            <a:pPr eaLnBrk="1" hangingPunct="1"/>
            <a:r>
              <a:rPr lang="en-US" altLang="en-US" dirty="0" smtClean="0">
                <a:ea typeface="ＭＳ Ｐゴシック" charset="-128"/>
                <a:cs typeface="Trebuchet MS" charset="0"/>
              </a:rPr>
              <a:t>Platforms: Oxford </a:t>
            </a:r>
            <a:r>
              <a:rPr lang="en-US" altLang="en-US" dirty="0" err="1">
                <a:ea typeface="ＭＳ Ｐゴシック" charset="-128"/>
                <a:cs typeface="Trebuchet MS" charset="0"/>
              </a:rPr>
              <a:t>Nanopore</a:t>
            </a:r>
            <a:r>
              <a:rPr lang="en-US" altLang="en-US" dirty="0">
                <a:ea typeface="ＭＳ Ｐゴシック" charset="-128"/>
                <a:cs typeface="Trebuchet MS" charset="0"/>
              </a:rPr>
              <a:t> Sequencing</a:t>
            </a:r>
          </a:p>
        </p:txBody>
      </p:sp>
      <p:sp>
        <p:nvSpPr>
          <p:cNvPr id="13" name="TextBox 12"/>
          <p:cNvSpPr txBox="1">
            <a:spLocks noChangeArrowheads="1"/>
          </p:cNvSpPr>
          <p:nvPr/>
        </p:nvSpPr>
        <p:spPr bwMode="auto">
          <a:xfrm>
            <a:off x="152400" y="5638800"/>
            <a:ext cx="8212138"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buClrTx/>
            </a:pPr>
            <a:r>
              <a:rPr lang="en-US" altLang="en-US" sz="1800" dirty="0">
                <a:solidFill>
                  <a:schemeClr val="tx1"/>
                </a:solidFill>
              </a:rPr>
              <a:t> Variable read lengths</a:t>
            </a:r>
          </a:p>
          <a:p>
            <a:pPr>
              <a:spcBef>
                <a:spcPct val="0"/>
              </a:spcBef>
              <a:buClrTx/>
            </a:pPr>
            <a:r>
              <a:rPr lang="en-US" altLang="en-US" sz="1800" dirty="0">
                <a:solidFill>
                  <a:schemeClr val="tx1"/>
                </a:solidFill>
              </a:rPr>
              <a:t> Electrical current-based detection of multiplex nucleotides in pore</a:t>
            </a:r>
          </a:p>
          <a:p>
            <a:pPr>
              <a:spcBef>
                <a:spcPct val="0"/>
              </a:spcBef>
              <a:buClrTx/>
            </a:pPr>
            <a:r>
              <a:rPr lang="en-US" altLang="en-US" sz="1800" dirty="0">
                <a:solidFill>
                  <a:schemeClr val="tx1"/>
                </a:solidFill>
              </a:rPr>
              <a:t> Error rate is around 10-20% with newest pore/software</a:t>
            </a:r>
          </a:p>
          <a:p>
            <a:pPr>
              <a:spcBef>
                <a:spcPct val="0"/>
              </a:spcBef>
              <a:buClrTx/>
            </a:pPr>
            <a:r>
              <a:rPr lang="en-US" altLang="en-US" sz="1800" dirty="0">
                <a:solidFill>
                  <a:schemeClr val="tx1"/>
                </a:solidFill>
              </a:rPr>
              <a:t> Usage to-date is for bacterial and viral genome sequencing, RNA sequencing</a:t>
            </a:r>
          </a:p>
          <a:p>
            <a:pPr>
              <a:spcBef>
                <a:spcPct val="0"/>
              </a:spcBef>
              <a:buClrTx/>
              <a:buFontTx/>
              <a:buNone/>
            </a:pPr>
            <a:endParaRPr lang="en-US" altLang="en-US" sz="1800" dirty="0">
              <a:solidFill>
                <a:schemeClr val="tx1"/>
              </a:solidFill>
              <a:latin typeface="Bookman Old Style" charset="0"/>
            </a:endParaRPr>
          </a:p>
        </p:txBody>
      </p:sp>
      <p:pic>
        <p:nvPicPr>
          <p:cNvPr id="96259" name="Picture 3" descr="Screen Shot 2015-07-20 at 5.15.08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 y="990600"/>
            <a:ext cx="7315200" cy="440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0" name="TextBox 4"/>
          <p:cNvSpPr txBox="1">
            <a:spLocks noChangeArrowheads="1"/>
          </p:cNvSpPr>
          <p:nvPr/>
        </p:nvSpPr>
        <p:spPr bwMode="auto">
          <a:xfrm>
            <a:off x="4419600" y="3352800"/>
            <a:ext cx="4572000"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buClrTx/>
              <a:buFontTx/>
              <a:buNone/>
            </a:pPr>
            <a:r>
              <a:rPr lang="en-US" altLang="en-US" sz="1800">
                <a:solidFill>
                  <a:schemeClr val="tx1"/>
                </a:solidFill>
              </a:rPr>
              <a:t>Protein nanopore set in an electrically</a:t>
            </a:r>
          </a:p>
          <a:p>
            <a:pPr>
              <a:spcBef>
                <a:spcPct val="0"/>
              </a:spcBef>
              <a:buClrTx/>
              <a:buFontTx/>
              <a:buNone/>
            </a:pPr>
            <a:r>
              <a:rPr lang="en-US" altLang="en-US" sz="1800">
                <a:solidFill>
                  <a:schemeClr val="tx1"/>
                </a:solidFill>
              </a:rPr>
              <a:t>resistant polymer membrane </a:t>
            </a:r>
          </a:p>
          <a:p>
            <a:pPr>
              <a:spcBef>
                <a:spcPct val="0"/>
              </a:spcBef>
              <a:buClrTx/>
              <a:buFontTx/>
              <a:buNone/>
            </a:pPr>
            <a:r>
              <a:rPr lang="en-US" altLang="en-US" sz="1800">
                <a:solidFill>
                  <a:schemeClr val="tx1"/>
                </a:solidFill>
              </a:rPr>
              <a:t>Each nanopore is controlled and measured</a:t>
            </a:r>
          </a:p>
          <a:p>
            <a:pPr>
              <a:spcBef>
                <a:spcPct val="0"/>
              </a:spcBef>
              <a:buClrTx/>
              <a:buFontTx/>
              <a:buNone/>
            </a:pPr>
            <a:r>
              <a:rPr lang="en-US" altLang="en-US" sz="1800">
                <a:solidFill>
                  <a:schemeClr val="tx1"/>
                </a:solidFill>
              </a:rPr>
              <a:t>by a matched ASIC (Application Specific </a:t>
            </a:r>
          </a:p>
          <a:p>
            <a:pPr>
              <a:spcBef>
                <a:spcPct val="0"/>
              </a:spcBef>
              <a:buClrTx/>
              <a:buFontTx/>
              <a:buNone/>
            </a:pPr>
            <a:r>
              <a:rPr lang="en-US" altLang="en-US" sz="1800">
                <a:solidFill>
                  <a:schemeClr val="tx1"/>
                </a:solidFill>
              </a:rPr>
              <a:t>Integrated Circuit)</a:t>
            </a:r>
          </a:p>
          <a:p>
            <a:pPr>
              <a:spcBef>
                <a:spcPct val="0"/>
              </a:spcBef>
              <a:buClrTx/>
              <a:buFontTx/>
              <a:buNone/>
            </a:pPr>
            <a:r>
              <a:rPr lang="en-US" altLang="en-US" sz="1800">
                <a:solidFill>
                  <a:schemeClr val="tx1"/>
                </a:solidFill>
              </a:rPr>
              <a:t>Post-run data analysis compares pore current changes to a model of all possible multimers</a:t>
            </a:r>
          </a:p>
          <a:p>
            <a:pPr>
              <a:spcBef>
                <a:spcPct val="0"/>
              </a:spcBef>
              <a:buClrTx/>
              <a:buFontTx/>
              <a:buNone/>
            </a:pPr>
            <a:endParaRPr lang="en-US" altLang="en-US" sz="1800">
              <a:solidFill>
                <a:schemeClr val="tx1"/>
              </a:solidFill>
            </a:endParaRPr>
          </a:p>
        </p:txBody>
      </p:sp>
    </p:spTree>
    <p:extLst>
      <p:ext uri="{BB962C8B-B14F-4D97-AF65-F5344CB8AC3E}">
        <p14:creationId xmlns:p14="http://schemas.microsoft.com/office/powerpoint/2010/main" val="21044379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accel="50000" decel="5000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itle 1"/>
          <p:cNvSpPr>
            <a:spLocks noGrp="1"/>
          </p:cNvSpPr>
          <p:nvPr>
            <p:ph type="title"/>
          </p:nvPr>
        </p:nvSpPr>
        <p:spPr/>
        <p:txBody>
          <a:bodyPr/>
          <a:lstStyle/>
          <a:p>
            <a:r>
              <a:rPr lang="en-US" altLang="en-US" dirty="0" err="1">
                <a:ea typeface="ＭＳ Ｐゴシック" charset="-128"/>
                <a:cs typeface="Trebuchet MS" charset="0"/>
              </a:rPr>
              <a:t>Nanopore</a:t>
            </a:r>
            <a:r>
              <a:rPr lang="en-US" altLang="en-US" dirty="0">
                <a:ea typeface="ＭＳ Ｐゴシック" charset="-128"/>
                <a:cs typeface="Trebuchet MS" charset="0"/>
              </a:rPr>
              <a:t> Sequencing Devices</a:t>
            </a:r>
          </a:p>
        </p:txBody>
      </p:sp>
      <p:pic>
        <p:nvPicPr>
          <p:cNvPr id="97282" name="Picture 2" descr="Screen Shot 2015-07-20 at 5.15.53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838200"/>
            <a:ext cx="8153400" cy="4032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a:spLocks noChangeArrowheads="1"/>
          </p:cNvSpPr>
          <p:nvPr/>
        </p:nvSpPr>
        <p:spPr bwMode="auto">
          <a:xfrm>
            <a:off x="152400" y="4979075"/>
            <a:ext cx="3422732"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buClrTx/>
            </a:pPr>
            <a:r>
              <a:rPr lang="en-US" altLang="en-US" sz="1800" dirty="0">
                <a:solidFill>
                  <a:schemeClr val="tx1"/>
                </a:solidFill>
              </a:rPr>
              <a:t> </a:t>
            </a:r>
            <a:r>
              <a:rPr lang="en-US" altLang="en-US" sz="1800" dirty="0" smtClean="0">
                <a:solidFill>
                  <a:schemeClr val="tx1"/>
                </a:solidFill>
              </a:rPr>
              <a:t>Commercially available</a:t>
            </a:r>
          </a:p>
          <a:p>
            <a:pPr>
              <a:spcBef>
                <a:spcPct val="0"/>
              </a:spcBef>
              <a:buClrTx/>
            </a:pPr>
            <a:r>
              <a:rPr lang="en-US" altLang="en-US" sz="1800" dirty="0" smtClean="0">
                <a:solidFill>
                  <a:schemeClr val="tx1"/>
                </a:solidFill>
              </a:rPr>
              <a:t>$1000 starter pack</a:t>
            </a:r>
          </a:p>
          <a:p>
            <a:pPr>
              <a:spcBef>
                <a:spcPct val="0"/>
              </a:spcBef>
              <a:buClrTx/>
            </a:pPr>
            <a:r>
              <a:rPr lang="en-US" altLang="en-US" sz="1800" dirty="0" smtClean="0">
                <a:solidFill>
                  <a:schemeClr val="tx1"/>
                </a:solidFill>
              </a:rPr>
              <a:t>512 pores</a:t>
            </a:r>
          </a:p>
          <a:p>
            <a:pPr>
              <a:spcBef>
                <a:spcPct val="0"/>
              </a:spcBef>
              <a:buClrTx/>
            </a:pPr>
            <a:r>
              <a:rPr lang="en-US" altLang="en-US" sz="1800" dirty="0" smtClean="0">
                <a:solidFill>
                  <a:schemeClr val="tx1"/>
                </a:solidFill>
              </a:rPr>
              <a:t>Simple 10-minute sample prep</a:t>
            </a:r>
          </a:p>
          <a:p>
            <a:pPr>
              <a:spcBef>
                <a:spcPct val="0"/>
              </a:spcBef>
              <a:buClrTx/>
            </a:pPr>
            <a:r>
              <a:rPr lang="en-US" altLang="en-US" sz="1800" dirty="0" smtClean="0">
                <a:solidFill>
                  <a:schemeClr val="tx1"/>
                </a:solidFill>
              </a:rPr>
              <a:t>10-40k reads</a:t>
            </a:r>
          </a:p>
          <a:p>
            <a:pPr>
              <a:spcBef>
                <a:spcPct val="0"/>
              </a:spcBef>
              <a:buClrTx/>
            </a:pPr>
            <a:r>
              <a:rPr lang="en-US" altLang="en-US" sz="1800" dirty="0" smtClean="0">
                <a:solidFill>
                  <a:schemeClr val="tx1"/>
                </a:solidFill>
              </a:rPr>
              <a:t>20—100MB per run</a:t>
            </a:r>
            <a:endParaRPr lang="en-US" altLang="en-US" sz="1800" dirty="0">
              <a:solidFill>
                <a:schemeClr val="tx1"/>
              </a:solidFill>
            </a:endParaRPr>
          </a:p>
          <a:p>
            <a:pPr>
              <a:spcBef>
                <a:spcPct val="0"/>
              </a:spcBef>
              <a:buClrTx/>
              <a:buFontTx/>
              <a:buNone/>
            </a:pPr>
            <a:endParaRPr lang="en-US" altLang="en-US" sz="1800" dirty="0">
              <a:solidFill>
                <a:schemeClr val="tx1"/>
              </a:solidFill>
              <a:latin typeface="Bookman Old Style" charset="0"/>
            </a:endParaRPr>
          </a:p>
        </p:txBody>
      </p:sp>
      <p:sp>
        <p:nvSpPr>
          <p:cNvPr id="9" name="TextBox 8"/>
          <p:cNvSpPr txBox="1">
            <a:spLocks noChangeArrowheads="1"/>
          </p:cNvSpPr>
          <p:nvPr/>
        </p:nvSpPr>
        <p:spPr bwMode="auto">
          <a:xfrm>
            <a:off x="3962544" y="5026594"/>
            <a:ext cx="4900469"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buClrTx/>
            </a:pPr>
            <a:r>
              <a:rPr lang="en-US" altLang="en-US" sz="1800" dirty="0">
                <a:solidFill>
                  <a:schemeClr val="tx1"/>
                </a:solidFill>
                <a:latin typeface="+mn-lt"/>
              </a:rPr>
              <a:t> </a:t>
            </a:r>
            <a:r>
              <a:rPr lang="en-US" altLang="en-US" sz="1800" dirty="0" smtClean="0">
                <a:solidFill>
                  <a:schemeClr val="tx1"/>
                </a:solidFill>
                <a:latin typeface="+mn-lt"/>
              </a:rPr>
              <a:t>Size of a “</a:t>
            </a:r>
            <a:r>
              <a:rPr lang="en-US" altLang="en-US" sz="1800" dirty="0" err="1" smtClean="0">
                <a:solidFill>
                  <a:schemeClr val="tx1"/>
                </a:solidFill>
                <a:latin typeface="+mn-lt"/>
              </a:rPr>
              <a:t>usb</a:t>
            </a:r>
            <a:r>
              <a:rPr lang="en-US" altLang="en-US" sz="1800" dirty="0" smtClean="0">
                <a:solidFill>
                  <a:schemeClr val="tx1"/>
                </a:solidFill>
                <a:latin typeface="+mn-lt"/>
              </a:rPr>
              <a:t> stick”</a:t>
            </a:r>
          </a:p>
          <a:p>
            <a:pPr>
              <a:spcBef>
                <a:spcPct val="0"/>
              </a:spcBef>
              <a:buClrTx/>
            </a:pPr>
            <a:r>
              <a:rPr lang="en-US" altLang="en-US" sz="1800" dirty="0" smtClean="0">
                <a:solidFill>
                  <a:schemeClr val="tx1"/>
                </a:solidFill>
                <a:latin typeface="+mn-lt"/>
              </a:rPr>
              <a:t>Long reads (median 1kb, max ~100kb)</a:t>
            </a:r>
          </a:p>
          <a:p>
            <a:pPr>
              <a:spcBef>
                <a:spcPct val="0"/>
              </a:spcBef>
              <a:buClrTx/>
            </a:pPr>
            <a:r>
              <a:rPr lang="en-US" altLang="en-US" sz="1800" dirty="0" smtClean="0">
                <a:solidFill>
                  <a:schemeClr val="tx1"/>
                </a:solidFill>
                <a:latin typeface="+mn-lt"/>
              </a:rPr>
              <a:t>Relatively high error rate (38% in 2015)</a:t>
            </a:r>
          </a:p>
          <a:p>
            <a:pPr lvl="1">
              <a:spcBef>
                <a:spcPct val="0"/>
              </a:spcBef>
              <a:buClrTx/>
            </a:pPr>
            <a:r>
              <a:rPr lang="en-US" altLang="en-US" sz="1400" dirty="0" smtClean="0">
                <a:solidFill>
                  <a:schemeClr val="tx1"/>
                </a:solidFill>
                <a:latin typeface="+mn-lt"/>
              </a:rPr>
              <a:t>Improving rapidly with 2D reads and other optimization</a:t>
            </a:r>
          </a:p>
          <a:p>
            <a:pPr>
              <a:spcBef>
                <a:spcPct val="0"/>
              </a:spcBef>
              <a:buClrTx/>
            </a:pPr>
            <a:endParaRPr lang="en-US" altLang="en-US" sz="1800" dirty="0">
              <a:solidFill>
                <a:schemeClr val="tx1"/>
              </a:solidFill>
              <a:latin typeface="+mn-lt"/>
            </a:endParaRPr>
          </a:p>
        </p:txBody>
      </p:sp>
    </p:spTree>
    <p:extLst>
      <p:ext uri="{BB962C8B-B14F-4D97-AF65-F5344CB8AC3E}">
        <p14:creationId xmlns:p14="http://schemas.microsoft.com/office/powerpoint/2010/main" val="424865473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ea typeface="ＭＳ Ｐゴシック" charset="-128"/>
                <a:cs typeface="Trebuchet MS" charset="0"/>
              </a:rPr>
              <a:t>Future </a:t>
            </a:r>
            <a:r>
              <a:rPr lang="en-US" altLang="en-US" dirty="0" err="1" smtClean="0">
                <a:ea typeface="ＭＳ Ｐゴシック" charset="-128"/>
                <a:cs typeface="Trebuchet MS" charset="0"/>
              </a:rPr>
              <a:t>nanopore</a:t>
            </a:r>
            <a:r>
              <a:rPr lang="en-US" altLang="en-US" dirty="0" smtClean="0">
                <a:ea typeface="ＭＳ Ｐゴシック" charset="-128"/>
                <a:cs typeface="Trebuchet MS" charset="0"/>
              </a:rPr>
              <a:t> developments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981200"/>
            <a:ext cx="2540000" cy="20828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2349500"/>
            <a:ext cx="2540000" cy="1701800"/>
          </a:xfrm>
          <a:prstGeom prst="rect">
            <a:avLst/>
          </a:prstGeom>
        </p:spPr>
      </p:pic>
      <p:sp>
        <p:nvSpPr>
          <p:cNvPr id="5" name="TextBox 4"/>
          <p:cNvSpPr txBox="1">
            <a:spLocks noChangeArrowheads="1"/>
          </p:cNvSpPr>
          <p:nvPr/>
        </p:nvSpPr>
        <p:spPr bwMode="auto">
          <a:xfrm>
            <a:off x="214313" y="4419600"/>
            <a:ext cx="1955985"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buClrTx/>
            </a:pPr>
            <a:r>
              <a:rPr lang="en-US" altLang="en-US" sz="1800" dirty="0">
                <a:solidFill>
                  <a:schemeClr val="tx1"/>
                </a:solidFill>
                <a:latin typeface="+mn-lt"/>
              </a:rPr>
              <a:t> </a:t>
            </a:r>
            <a:r>
              <a:rPr lang="en-US" altLang="en-US" sz="1800" dirty="0" smtClean="0">
                <a:solidFill>
                  <a:schemeClr val="tx1"/>
                </a:solidFill>
                <a:latin typeface="+mn-lt"/>
              </a:rPr>
              <a:t>Early access</a:t>
            </a:r>
          </a:p>
          <a:p>
            <a:pPr>
              <a:spcBef>
                <a:spcPct val="0"/>
              </a:spcBef>
              <a:buClrTx/>
            </a:pPr>
            <a:r>
              <a:rPr lang="en-US" altLang="en-US" sz="1800" dirty="0" smtClean="0">
                <a:solidFill>
                  <a:schemeClr val="tx1"/>
                </a:solidFill>
                <a:latin typeface="+mn-lt"/>
              </a:rPr>
              <a:t>Price: TBD</a:t>
            </a:r>
          </a:p>
          <a:p>
            <a:pPr>
              <a:spcBef>
                <a:spcPct val="0"/>
              </a:spcBef>
              <a:buClrTx/>
            </a:pPr>
            <a:r>
              <a:rPr lang="en-US" altLang="en-US" sz="1800" dirty="0" smtClean="0">
                <a:solidFill>
                  <a:schemeClr val="tx1"/>
                </a:solidFill>
                <a:latin typeface="+mn-lt"/>
              </a:rPr>
              <a:t>48 x 3000 pores</a:t>
            </a:r>
          </a:p>
          <a:p>
            <a:pPr>
              <a:spcBef>
                <a:spcPct val="0"/>
              </a:spcBef>
              <a:buClrTx/>
            </a:pPr>
            <a:r>
              <a:rPr lang="en-US" altLang="en-US" sz="1800" dirty="0" smtClean="0">
                <a:solidFill>
                  <a:schemeClr val="tx1"/>
                </a:solidFill>
                <a:latin typeface="+mn-lt"/>
              </a:rPr>
              <a:t>Array of minions</a:t>
            </a:r>
          </a:p>
          <a:p>
            <a:pPr>
              <a:spcBef>
                <a:spcPct val="0"/>
              </a:spcBef>
              <a:buClrTx/>
              <a:buFontTx/>
              <a:buNone/>
            </a:pPr>
            <a:endParaRPr lang="en-US" altLang="en-US" sz="1800" dirty="0">
              <a:solidFill>
                <a:schemeClr val="tx1"/>
              </a:solidFill>
              <a:latin typeface="+mn-lt"/>
            </a:endParaRPr>
          </a:p>
        </p:txBody>
      </p:sp>
      <p:sp>
        <p:nvSpPr>
          <p:cNvPr id="6" name="TextBox 5"/>
          <p:cNvSpPr txBox="1">
            <a:spLocks noChangeArrowheads="1"/>
          </p:cNvSpPr>
          <p:nvPr/>
        </p:nvSpPr>
        <p:spPr bwMode="auto">
          <a:xfrm>
            <a:off x="4579937" y="4419600"/>
            <a:ext cx="3743326"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buClrTx/>
            </a:pPr>
            <a:r>
              <a:rPr lang="en-US" altLang="en-US" sz="1800" dirty="0" smtClean="0">
                <a:solidFill>
                  <a:schemeClr val="tx1"/>
                </a:solidFill>
                <a:latin typeface="+mn-lt"/>
              </a:rPr>
              <a:t>In development</a:t>
            </a:r>
          </a:p>
          <a:p>
            <a:pPr>
              <a:spcBef>
                <a:spcPct val="0"/>
              </a:spcBef>
              <a:buClrTx/>
            </a:pPr>
            <a:r>
              <a:rPr lang="en-US" altLang="en-US" sz="1800" dirty="0" smtClean="0">
                <a:solidFill>
                  <a:schemeClr val="tx1"/>
                </a:solidFill>
                <a:latin typeface="+mn-lt"/>
              </a:rPr>
              <a:t>Smart-phone compatible</a:t>
            </a:r>
          </a:p>
          <a:p>
            <a:pPr>
              <a:spcBef>
                <a:spcPct val="0"/>
              </a:spcBef>
              <a:buClrTx/>
            </a:pPr>
            <a:endParaRPr lang="en-US" altLang="en-US" sz="1400" dirty="0" smtClean="0">
              <a:solidFill>
                <a:schemeClr val="tx1"/>
              </a:solidFill>
              <a:latin typeface="+mn-lt"/>
            </a:endParaRPr>
          </a:p>
          <a:p>
            <a:pPr>
              <a:spcBef>
                <a:spcPct val="0"/>
              </a:spcBef>
              <a:buClrTx/>
            </a:pPr>
            <a:endParaRPr lang="en-US" altLang="en-US" sz="1800" dirty="0">
              <a:solidFill>
                <a:schemeClr val="tx1"/>
              </a:solidFill>
              <a:latin typeface="+mn-lt"/>
            </a:endParaRPr>
          </a:p>
        </p:txBody>
      </p:sp>
      <p:sp>
        <p:nvSpPr>
          <p:cNvPr id="7" name="TextBox 6"/>
          <p:cNvSpPr txBox="1"/>
          <p:nvPr/>
        </p:nvSpPr>
        <p:spPr>
          <a:xfrm>
            <a:off x="1469300" y="1599168"/>
            <a:ext cx="1430200" cy="369332"/>
          </a:xfrm>
          <a:prstGeom prst="rect">
            <a:avLst/>
          </a:prstGeom>
          <a:noFill/>
        </p:spPr>
        <p:txBody>
          <a:bodyPr wrap="none" rtlCol="0">
            <a:spAutoFit/>
          </a:bodyPr>
          <a:lstStyle/>
          <a:p>
            <a:r>
              <a:rPr lang="en-US" smtClean="0">
                <a:latin typeface="+mn-lt"/>
              </a:rPr>
              <a:t>promethION</a:t>
            </a:r>
            <a:endParaRPr lang="en-US" dirty="0">
              <a:latin typeface="+mn-lt"/>
            </a:endParaRPr>
          </a:p>
        </p:txBody>
      </p:sp>
      <p:sp>
        <p:nvSpPr>
          <p:cNvPr id="8" name="TextBox 7"/>
          <p:cNvSpPr txBox="1"/>
          <p:nvPr/>
        </p:nvSpPr>
        <p:spPr>
          <a:xfrm>
            <a:off x="5878366" y="1611868"/>
            <a:ext cx="1146468" cy="369332"/>
          </a:xfrm>
          <a:prstGeom prst="rect">
            <a:avLst/>
          </a:prstGeom>
          <a:noFill/>
        </p:spPr>
        <p:txBody>
          <a:bodyPr wrap="none" rtlCol="0">
            <a:spAutoFit/>
          </a:bodyPr>
          <a:lstStyle/>
          <a:p>
            <a:r>
              <a:rPr lang="en-US" dirty="0" err="1" smtClean="0">
                <a:latin typeface="+mn-lt"/>
              </a:rPr>
              <a:t>smidgION</a:t>
            </a:r>
            <a:endParaRPr lang="en-US" dirty="0">
              <a:latin typeface="+mn-lt"/>
            </a:endParaRPr>
          </a:p>
        </p:txBody>
      </p:sp>
    </p:spTree>
    <p:extLst>
      <p:ext uri="{BB962C8B-B14F-4D97-AF65-F5344CB8AC3E}">
        <p14:creationId xmlns:p14="http://schemas.microsoft.com/office/powerpoint/2010/main" val="25025956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600" dirty="0" smtClean="0"/>
              <a:t>Genomics research has exploded with the rapid advances in DNA sequencing technologies</a:t>
            </a:r>
            <a:endParaRPr lang="en-US" sz="2600" dirty="0"/>
          </a:p>
        </p:txBody>
      </p:sp>
      <p:pic>
        <p:nvPicPr>
          <p:cNvPr id="8" name="Picture 75" descr="nrga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914401"/>
            <a:ext cx="6172200" cy="5595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719631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3999" cy="168318"/>
          </a:xfrm>
          <a:prstGeom prst="rect">
            <a:avLst/>
          </a:prstGeom>
          <a:solidFill>
            <a:srgbClr val="F9F9F9"/>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CC-BY-SA 4.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900" y="0"/>
            <a:ext cx="5650156" cy="6858000"/>
          </a:xfrm>
          <a:prstGeom prst="rect">
            <a:avLst/>
          </a:prstGeom>
        </p:spPr>
      </p:pic>
    </p:spTree>
    <p:extLst>
      <p:ext uri="{BB962C8B-B14F-4D97-AF65-F5344CB8AC3E}">
        <p14:creationId xmlns:p14="http://schemas.microsoft.com/office/powerpoint/2010/main" val="104835656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smtClean="0"/>
              <a:t>Whole genome, exome and transcriptome sequencing allows us to detect and confirm many different variant types</a:t>
            </a:r>
            <a:endParaRPr lang="en-US" sz="2000" dirty="0"/>
          </a:p>
        </p:txBody>
      </p:sp>
      <p:pic>
        <p:nvPicPr>
          <p:cNvPr id="10" name="Picture 75" descr="nrga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308" y="955675"/>
            <a:ext cx="6475193" cy="56073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84936" y="1866900"/>
            <a:ext cx="809424" cy="369332"/>
          </a:xfrm>
          <a:prstGeom prst="rect">
            <a:avLst/>
          </a:prstGeom>
          <a:noFill/>
        </p:spPr>
        <p:txBody>
          <a:bodyPr wrap="none" rtlCol="0">
            <a:spAutoFit/>
          </a:bodyPr>
          <a:lstStyle/>
          <a:p>
            <a:pPr algn="ctr"/>
            <a:r>
              <a:rPr lang="en-US" dirty="0" smtClean="0"/>
              <a:t>‘WGS’</a:t>
            </a:r>
            <a:endParaRPr lang="en-US" dirty="0"/>
          </a:p>
        </p:txBody>
      </p:sp>
      <p:sp>
        <p:nvSpPr>
          <p:cNvPr id="11" name="TextBox 10"/>
          <p:cNvSpPr txBox="1"/>
          <p:nvPr/>
        </p:nvSpPr>
        <p:spPr>
          <a:xfrm>
            <a:off x="268080" y="3340100"/>
            <a:ext cx="1026280" cy="369332"/>
          </a:xfrm>
          <a:prstGeom prst="rect">
            <a:avLst/>
          </a:prstGeom>
          <a:noFill/>
        </p:spPr>
        <p:txBody>
          <a:bodyPr wrap="none" rtlCol="0">
            <a:spAutoFit/>
          </a:bodyPr>
          <a:lstStyle/>
          <a:p>
            <a:pPr algn="ctr"/>
            <a:r>
              <a:rPr lang="en-US" dirty="0" smtClean="0"/>
              <a:t>‘Exome’</a:t>
            </a:r>
            <a:endParaRPr lang="en-US" dirty="0"/>
          </a:p>
        </p:txBody>
      </p:sp>
      <p:sp>
        <p:nvSpPr>
          <p:cNvPr id="12" name="TextBox 11"/>
          <p:cNvSpPr txBox="1"/>
          <p:nvPr/>
        </p:nvSpPr>
        <p:spPr>
          <a:xfrm>
            <a:off x="98224" y="5257800"/>
            <a:ext cx="1196136" cy="369332"/>
          </a:xfrm>
          <a:prstGeom prst="rect">
            <a:avLst/>
          </a:prstGeom>
          <a:noFill/>
        </p:spPr>
        <p:txBody>
          <a:bodyPr wrap="none" rtlCol="0">
            <a:spAutoFit/>
          </a:bodyPr>
          <a:lstStyle/>
          <a:p>
            <a:pPr algn="ctr"/>
            <a:r>
              <a:rPr lang="en-US" dirty="0" smtClean="0"/>
              <a:t>‘RNA-seq’</a:t>
            </a:r>
            <a:endParaRPr lang="en-US" dirty="0"/>
          </a:p>
        </p:txBody>
      </p:sp>
    </p:spTree>
    <p:extLst>
      <p:ext uri="{BB962C8B-B14F-4D97-AF65-F5344CB8AC3E}">
        <p14:creationId xmlns:p14="http://schemas.microsoft.com/office/powerpoint/2010/main" val="285879348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genomic data file formats</a:t>
            </a:r>
            <a:endParaRPr lang="en-US" dirty="0"/>
          </a:p>
        </p:txBody>
      </p:sp>
      <p:sp>
        <p:nvSpPr>
          <p:cNvPr id="3" name="Content Placeholder 2"/>
          <p:cNvSpPr>
            <a:spLocks noGrp="1"/>
          </p:cNvSpPr>
          <p:nvPr>
            <p:ph idx="1"/>
          </p:nvPr>
        </p:nvSpPr>
        <p:spPr/>
        <p:txBody>
          <a:bodyPr/>
          <a:lstStyle/>
          <a:p>
            <a:r>
              <a:rPr lang="en-US" dirty="0" smtClean="0">
                <a:hlinkClick r:id="rId2"/>
              </a:rPr>
              <a:t>FASTA</a:t>
            </a:r>
            <a:endParaRPr lang="en-US" dirty="0" smtClean="0"/>
          </a:p>
          <a:p>
            <a:r>
              <a:rPr lang="en-US" dirty="0" smtClean="0">
                <a:hlinkClick r:id="rId3"/>
              </a:rPr>
              <a:t>GTF</a:t>
            </a:r>
            <a:endParaRPr lang="en-US" dirty="0" smtClean="0"/>
          </a:p>
          <a:p>
            <a:r>
              <a:rPr lang="en-US" dirty="0" smtClean="0">
                <a:hlinkClick r:id="rId4"/>
              </a:rPr>
              <a:t>BED</a:t>
            </a:r>
            <a:endParaRPr lang="en-US" dirty="0" smtClean="0"/>
          </a:p>
          <a:p>
            <a:r>
              <a:rPr lang="en-US" dirty="0" smtClean="0">
                <a:hlinkClick r:id="rId5"/>
              </a:rPr>
              <a:t>VCF</a:t>
            </a:r>
            <a:endParaRPr lang="en-US" dirty="0" smtClean="0"/>
          </a:p>
          <a:p>
            <a:r>
              <a:rPr lang="en-US" dirty="0" smtClean="0">
                <a:hlinkClick r:id="rId6"/>
              </a:rPr>
              <a:t>VEP</a:t>
            </a:r>
            <a:endParaRPr lang="en-US" dirty="0" smtClean="0"/>
          </a:p>
          <a:p>
            <a:r>
              <a:rPr lang="en-US" dirty="0" smtClean="0">
                <a:hlinkClick r:id="rId7"/>
              </a:rPr>
              <a:t>MAF</a:t>
            </a:r>
            <a:endParaRPr lang="en-US" dirty="0" smtClean="0"/>
          </a:p>
          <a:p>
            <a:r>
              <a:rPr lang="en-US" dirty="0" smtClean="0">
                <a:hlinkClick r:id="rId8"/>
              </a:rPr>
              <a:t>SAM/BAM/CRAM</a:t>
            </a:r>
            <a:endParaRPr lang="en-US" dirty="0" smtClean="0"/>
          </a:p>
          <a:p>
            <a:endParaRPr lang="en-US" dirty="0" smtClean="0"/>
          </a:p>
          <a:p>
            <a:r>
              <a:rPr lang="en-US" dirty="0" smtClean="0"/>
              <a:t>Many, many custom data formats output by specialized tools </a:t>
            </a:r>
            <a:r>
              <a:rPr lang="mr-IN" dirty="0" smtClean="0"/>
              <a:t>…</a:t>
            </a:r>
            <a:r>
              <a:rPr lang="en-US" dirty="0" smtClean="0"/>
              <a:t> often in TSV format</a:t>
            </a:r>
            <a:endParaRPr lang="en-US" dirty="0"/>
          </a:p>
        </p:txBody>
      </p:sp>
    </p:spTree>
    <p:extLst>
      <p:ext uri="{BB962C8B-B14F-4D97-AF65-F5344CB8AC3E}">
        <p14:creationId xmlns:p14="http://schemas.microsoft.com/office/powerpoint/2010/main" val="32077832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VCF file</a:t>
            </a:r>
            <a:endParaRPr lang="en-US" dirty="0"/>
          </a:p>
        </p:txBody>
      </p:sp>
      <p:pic>
        <p:nvPicPr>
          <p:cNvPr id="4" name="Content Placeholder 3" descr="vcf-example.png"/>
          <p:cNvPicPr>
            <a:picLocks noGrp="1" noChangeAspect="1"/>
          </p:cNvPicPr>
          <p:nvPr>
            <p:ph idx="1"/>
          </p:nvPr>
        </p:nvPicPr>
        <p:blipFill rotWithShape="1">
          <a:blip r:embed="rId2">
            <a:extLst>
              <a:ext uri="{28A0092B-C50C-407E-A947-70E740481C1C}">
                <a14:useLocalDpi xmlns:a14="http://schemas.microsoft.com/office/drawing/2010/main" val="0"/>
              </a:ext>
            </a:extLst>
          </a:blip>
          <a:srcRect t="-1354" r="26033" b="-1889"/>
          <a:stretch/>
        </p:blipFill>
        <p:spPr>
          <a:xfrm>
            <a:off x="304802" y="1524000"/>
            <a:ext cx="8642461" cy="3733800"/>
          </a:xfrm>
        </p:spPr>
      </p:pic>
      <p:sp>
        <p:nvSpPr>
          <p:cNvPr id="5" name="TextBox 4"/>
          <p:cNvSpPr txBox="1"/>
          <p:nvPr/>
        </p:nvSpPr>
        <p:spPr>
          <a:xfrm>
            <a:off x="327891" y="5544235"/>
            <a:ext cx="5852884" cy="369332"/>
          </a:xfrm>
          <a:prstGeom prst="rect">
            <a:avLst/>
          </a:prstGeom>
          <a:noFill/>
        </p:spPr>
        <p:txBody>
          <a:bodyPr wrap="none" rtlCol="0">
            <a:spAutoFit/>
          </a:bodyPr>
          <a:lstStyle/>
          <a:p>
            <a:r>
              <a:rPr lang="en-US" dirty="0" smtClean="0"/>
              <a:t>Details of the VCF file format: </a:t>
            </a:r>
            <a:r>
              <a:rPr lang="en-US" dirty="0" smtClean="0">
                <a:hlinkClick r:id="rId3"/>
              </a:rPr>
              <a:t>hts</a:t>
            </a:r>
            <a:r>
              <a:rPr lang="en-US" dirty="0">
                <a:hlinkClick r:id="rId3"/>
              </a:rPr>
              <a:t>-specs</a:t>
            </a:r>
            <a:r>
              <a:rPr lang="en-US" dirty="0"/>
              <a:t>, </a:t>
            </a:r>
            <a:r>
              <a:rPr lang="en-US" dirty="0" smtClean="0">
                <a:hlinkClick r:id="rId4"/>
              </a:rPr>
              <a:t>VCF-v4.2</a:t>
            </a:r>
            <a:r>
              <a:rPr lang="en-US" dirty="0">
                <a:hlinkClick r:id="rId4"/>
              </a:rPr>
              <a:t>.pdf</a:t>
            </a:r>
            <a:r>
              <a:rPr lang="en-US" dirty="0"/>
              <a:t> </a:t>
            </a:r>
            <a:endParaRPr lang="en-US" dirty="0" smtClean="0"/>
          </a:p>
        </p:txBody>
      </p:sp>
    </p:spTree>
    <p:extLst>
      <p:ext uri="{BB962C8B-B14F-4D97-AF65-F5344CB8AC3E}">
        <p14:creationId xmlns:p14="http://schemas.microsoft.com/office/powerpoint/2010/main" val="99427110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152400" y="-26988"/>
            <a:ext cx="8839200" cy="1143001"/>
          </a:xfrm>
        </p:spPr>
        <p:txBody>
          <a:bodyPr/>
          <a:lstStyle/>
          <a:p>
            <a:r>
              <a:rPr lang="en-US">
                <a:latin typeface="Calibri" charset="0"/>
                <a:ea typeface="ＭＳ Ｐゴシック" charset="0"/>
              </a:rPr>
              <a:t>Example of SAM/BAM file format</a:t>
            </a:r>
          </a:p>
        </p:txBody>
      </p:sp>
      <p:pic>
        <p:nvPicPr>
          <p:cNvPr id="23554" name="Content Placeholder 3" descr="BAM File Example Alignment Section.png"/>
          <p:cNvPicPr>
            <a:picLocks noGrp="1" noChangeAspect="1"/>
          </p:cNvPicPr>
          <p:nvPr>
            <p:ph idx="1"/>
          </p:nvPr>
        </p:nvPicPr>
        <p:blipFill>
          <a:blip r:embed="rId2">
            <a:extLst>
              <a:ext uri="{28A0092B-C50C-407E-A947-70E740481C1C}">
                <a14:useLocalDpi xmlns:a14="http://schemas.microsoft.com/office/drawing/2010/main" val="0"/>
              </a:ext>
            </a:extLst>
          </a:blip>
          <a:srcRect t="-459" b="937"/>
          <a:stretch>
            <a:fillRect/>
          </a:stretch>
        </p:blipFill>
        <p:spPr>
          <a:xfrm>
            <a:off x="323850" y="3206750"/>
            <a:ext cx="8424863" cy="2817813"/>
          </a:xfrm>
        </p:spPr>
      </p:pic>
      <p:pic>
        <p:nvPicPr>
          <p:cNvPr id="23555" name="Picture 4" descr="BAM File Example Header Secti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549400"/>
            <a:ext cx="8424863"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TextBox 5"/>
          <p:cNvSpPr txBox="1">
            <a:spLocks noChangeArrowheads="1"/>
          </p:cNvSpPr>
          <p:nvPr/>
        </p:nvSpPr>
        <p:spPr bwMode="auto">
          <a:xfrm>
            <a:off x="250825" y="1196975"/>
            <a:ext cx="46561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t>Example SAM/BAM header section (abbreviated)</a:t>
            </a:r>
          </a:p>
        </p:txBody>
      </p:sp>
      <p:sp>
        <p:nvSpPr>
          <p:cNvPr id="23557" name="TextBox 6"/>
          <p:cNvSpPr txBox="1">
            <a:spLocks noChangeArrowheads="1"/>
          </p:cNvSpPr>
          <p:nvPr/>
        </p:nvSpPr>
        <p:spPr bwMode="auto">
          <a:xfrm>
            <a:off x="246063" y="2852738"/>
            <a:ext cx="61960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t>Example SAM/BAM alignment section (only 10 alignments shown)</a:t>
            </a:r>
          </a:p>
        </p:txBody>
      </p:sp>
    </p:spTree>
    <p:extLst>
      <p:ext uri="{BB962C8B-B14F-4D97-AF65-F5344CB8AC3E}">
        <p14:creationId xmlns:p14="http://schemas.microsoft.com/office/powerpoint/2010/main" val="86958061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52400" y="-26988"/>
            <a:ext cx="8839200" cy="1143001"/>
          </a:xfrm>
        </p:spPr>
        <p:txBody>
          <a:bodyPr/>
          <a:lstStyle/>
          <a:p>
            <a:r>
              <a:rPr lang="en-US">
                <a:latin typeface="Calibri" charset="0"/>
                <a:ea typeface="ＭＳ Ｐゴシック" charset="0"/>
              </a:rPr>
              <a:t>Introduction to the SAM/BAM format</a:t>
            </a:r>
          </a:p>
        </p:txBody>
      </p:sp>
      <p:sp>
        <p:nvSpPr>
          <p:cNvPr id="28674" name="Content Placeholder 2"/>
          <p:cNvSpPr>
            <a:spLocks noGrp="1"/>
          </p:cNvSpPr>
          <p:nvPr>
            <p:ph idx="1"/>
          </p:nvPr>
        </p:nvSpPr>
        <p:spPr>
          <a:xfrm>
            <a:off x="152400" y="1412875"/>
            <a:ext cx="8839200" cy="4724400"/>
          </a:xfrm>
        </p:spPr>
        <p:txBody>
          <a:bodyPr>
            <a:normAutofit fontScale="85000" lnSpcReduction="20000"/>
          </a:bodyPr>
          <a:lstStyle/>
          <a:p>
            <a:pPr>
              <a:defRPr/>
            </a:pPr>
            <a:r>
              <a:rPr lang="en-US" dirty="0" smtClean="0">
                <a:latin typeface="Calibri" charset="0"/>
                <a:ea typeface="ＭＳ Ｐゴシック" charset="0"/>
              </a:rPr>
              <a:t>The specification</a:t>
            </a:r>
          </a:p>
          <a:p>
            <a:pPr lvl="1">
              <a:defRPr/>
            </a:pPr>
            <a:r>
              <a:rPr lang="en-US" dirty="0">
                <a:latin typeface="Calibri" charset="0"/>
                <a:ea typeface="ＭＳ Ｐゴシック" charset="0"/>
                <a:hlinkClick r:id="rId2"/>
              </a:rPr>
              <a:t>http://samtools.sourceforge.net/SAM1.</a:t>
            </a:r>
            <a:r>
              <a:rPr lang="en-US" dirty="0" smtClean="0">
                <a:latin typeface="Calibri" charset="0"/>
                <a:ea typeface="ＭＳ Ｐゴシック" charset="0"/>
                <a:hlinkClick r:id="rId2"/>
              </a:rPr>
              <a:t>pdf</a:t>
            </a:r>
            <a:endParaRPr lang="en-US" dirty="0">
              <a:latin typeface="Calibri" charset="0"/>
              <a:ea typeface="ＭＳ Ｐゴシック" charset="0"/>
            </a:endParaRPr>
          </a:p>
          <a:p>
            <a:pPr>
              <a:defRPr/>
            </a:pPr>
            <a:r>
              <a:rPr lang="en-US" dirty="0" smtClean="0">
                <a:latin typeface="Calibri" charset="0"/>
                <a:ea typeface="ＭＳ Ｐゴシック" charset="0"/>
              </a:rPr>
              <a:t>The SAM format consists of two sections:</a:t>
            </a:r>
          </a:p>
          <a:p>
            <a:pPr lvl="1">
              <a:defRPr/>
            </a:pPr>
            <a:r>
              <a:rPr lang="en-US" dirty="0" smtClean="0">
                <a:latin typeface="Calibri" charset="0"/>
                <a:ea typeface="ＭＳ Ｐゴシック" charset="0"/>
              </a:rPr>
              <a:t>Header section</a:t>
            </a:r>
          </a:p>
          <a:p>
            <a:pPr lvl="2">
              <a:defRPr/>
            </a:pPr>
            <a:r>
              <a:rPr lang="en-US" dirty="0" smtClean="0">
                <a:latin typeface="Calibri" charset="0"/>
                <a:ea typeface="ＭＳ Ｐゴシック" charset="0"/>
              </a:rPr>
              <a:t>Used to describe source of data, reference sequence, method of alignment, etc.</a:t>
            </a:r>
          </a:p>
          <a:p>
            <a:pPr lvl="1">
              <a:defRPr/>
            </a:pPr>
            <a:r>
              <a:rPr lang="en-US" dirty="0" smtClean="0">
                <a:latin typeface="Calibri" charset="0"/>
                <a:ea typeface="ＭＳ Ｐゴシック" charset="0"/>
              </a:rPr>
              <a:t>Alignment section</a:t>
            </a:r>
          </a:p>
          <a:p>
            <a:pPr lvl="2">
              <a:defRPr/>
            </a:pPr>
            <a:r>
              <a:rPr lang="en-US" dirty="0" smtClean="0">
                <a:latin typeface="Calibri" charset="0"/>
                <a:ea typeface="ＭＳ Ｐゴシック" charset="0"/>
              </a:rPr>
              <a:t>Used to describe the read, quality of the read, and nature alignment of the read to a region of the genome</a:t>
            </a:r>
          </a:p>
          <a:p>
            <a:pPr>
              <a:defRPr/>
            </a:pPr>
            <a:r>
              <a:rPr lang="en-US" dirty="0" smtClean="0">
                <a:latin typeface="Calibri" charset="0"/>
                <a:ea typeface="ＭＳ Ｐゴシック" charset="0"/>
              </a:rPr>
              <a:t>BAM is a compressed version of SAM</a:t>
            </a:r>
          </a:p>
          <a:p>
            <a:pPr lvl="1">
              <a:defRPr/>
            </a:pPr>
            <a:r>
              <a:rPr lang="en-US" dirty="0" smtClean="0">
                <a:latin typeface="Calibri" charset="0"/>
                <a:ea typeface="ＭＳ Ｐゴシック" charset="0"/>
              </a:rPr>
              <a:t>Compressed using lossless BGZF format</a:t>
            </a:r>
          </a:p>
          <a:p>
            <a:pPr lvl="1">
              <a:defRPr/>
            </a:pPr>
            <a:r>
              <a:rPr lang="en-US" dirty="0" smtClean="0">
                <a:latin typeface="Calibri" charset="0"/>
                <a:ea typeface="ＭＳ Ｐゴシック" charset="0"/>
              </a:rPr>
              <a:t>Other BAM compression strategies are a subject of research.  See ‘CRAM’ format for example</a:t>
            </a:r>
          </a:p>
          <a:p>
            <a:pPr>
              <a:defRPr/>
            </a:pPr>
            <a:r>
              <a:rPr lang="en-US" dirty="0" smtClean="0"/>
              <a:t>BAM files are usually ‘indexed’</a:t>
            </a:r>
          </a:p>
          <a:p>
            <a:pPr lvl="1">
              <a:defRPr/>
            </a:pPr>
            <a:r>
              <a:rPr lang="en-US" dirty="0" smtClean="0"/>
              <a:t>A ‘.bai’ file will be found beside the ‘.bam’ file </a:t>
            </a:r>
          </a:p>
          <a:p>
            <a:pPr lvl="1">
              <a:defRPr/>
            </a:pPr>
            <a:r>
              <a:rPr lang="en-US" dirty="0" smtClean="0"/>
              <a:t>Indexing </a:t>
            </a:r>
            <a:r>
              <a:rPr lang="en-US" dirty="0"/>
              <a:t>aims to achieve fast retrieval of alignments overlapping a </a:t>
            </a:r>
            <a:r>
              <a:rPr lang="en-US" dirty="0" smtClean="0"/>
              <a:t>specified </a:t>
            </a:r>
            <a:r>
              <a:rPr lang="en-US" dirty="0"/>
              <a:t>region without </a:t>
            </a:r>
            <a:r>
              <a:rPr lang="en-US" dirty="0" smtClean="0"/>
              <a:t>going through </a:t>
            </a:r>
            <a:r>
              <a:rPr lang="en-US" dirty="0"/>
              <a:t>the whole alignments. BAM must be sorted by the reference ID and then the </a:t>
            </a:r>
            <a:r>
              <a:rPr lang="en-US" dirty="0" smtClean="0"/>
              <a:t>leftmost coordinate </a:t>
            </a:r>
            <a:r>
              <a:rPr lang="en-US" dirty="0"/>
              <a:t>before </a:t>
            </a:r>
            <a:r>
              <a:rPr lang="en-US" dirty="0" smtClean="0"/>
              <a:t>indexing</a:t>
            </a:r>
            <a:endParaRPr lang="en-US" dirty="0"/>
          </a:p>
        </p:txBody>
      </p:sp>
    </p:spTree>
    <p:extLst>
      <p:ext uri="{BB962C8B-B14F-4D97-AF65-F5344CB8AC3E}">
        <p14:creationId xmlns:p14="http://schemas.microsoft.com/office/powerpoint/2010/main" val="395951173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152400" y="-26988"/>
            <a:ext cx="8839200" cy="1143001"/>
          </a:xfrm>
        </p:spPr>
        <p:txBody>
          <a:bodyPr/>
          <a:lstStyle/>
          <a:p>
            <a:r>
              <a:rPr lang="en-US">
                <a:latin typeface="Calibri" charset="0"/>
                <a:ea typeface="ＭＳ Ｐゴシック" charset="0"/>
              </a:rPr>
              <a:t>SAM/BAM header section</a:t>
            </a:r>
          </a:p>
        </p:txBody>
      </p:sp>
      <p:sp>
        <p:nvSpPr>
          <p:cNvPr id="3" name="Content Placeholder 2"/>
          <p:cNvSpPr>
            <a:spLocks noGrp="1"/>
          </p:cNvSpPr>
          <p:nvPr>
            <p:ph idx="1"/>
          </p:nvPr>
        </p:nvSpPr>
        <p:spPr>
          <a:xfrm>
            <a:off x="152400" y="1268413"/>
            <a:ext cx="8839200" cy="4895850"/>
          </a:xfrm>
        </p:spPr>
        <p:txBody>
          <a:bodyPr>
            <a:normAutofit fontScale="85000" lnSpcReduction="20000"/>
          </a:bodyPr>
          <a:lstStyle/>
          <a:p>
            <a:pPr>
              <a:defRPr/>
            </a:pPr>
            <a:r>
              <a:rPr lang="en-US" dirty="0"/>
              <a:t>Used to describe source of data, reference sequence, method of alignment, etc.</a:t>
            </a:r>
          </a:p>
          <a:p>
            <a:pPr>
              <a:defRPr/>
            </a:pPr>
            <a:r>
              <a:rPr lang="en-US" dirty="0" smtClean="0"/>
              <a:t>Each section begins </a:t>
            </a:r>
            <a:r>
              <a:rPr lang="en-US" dirty="0"/>
              <a:t>with character </a:t>
            </a:r>
            <a:r>
              <a:rPr lang="en-US" dirty="0" smtClean="0"/>
              <a:t>‘@’ </a:t>
            </a:r>
            <a:r>
              <a:rPr lang="en-US" dirty="0"/>
              <a:t>followed by a two-letter record type code</a:t>
            </a:r>
            <a:r>
              <a:rPr lang="en-US" dirty="0" smtClean="0"/>
              <a:t>.  These are followed by two-letter tags and values </a:t>
            </a:r>
          </a:p>
          <a:p>
            <a:pPr lvl="1">
              <a:defRPr/>
            </a:pPr>
            <a:r>
              <a:rPr lang="en-US" dirty="0" smtClean="0"/>
              <a:t>@HD  The header line</a:t>
            </a:r>
          </a:p>
          <a:p>
            <a:pPr lvl="2">
              <a:defRPr/>
            </a:pPr>
            <a:r>
              <a:rPr lang="en-US" dirty="0" smtClean="0"/>
              <a:t>VN: format version</a:t>
            </a:r>
          </a:p>
          <a:p>
            <a:pPr lvl="2">
              <a:defRPr/>
            </a:pPr>
            <a:r>
              <a:rPr lang="en-US" dirty="0" smtClean="0"/>
              <a:t>SO: Sorting order of alignments</a:t>
            </a:r>
          </a:p>
          <a:p>
            <a:pPr lvl="1">
              <a:defRPr/>
            </a:pPr>
            <a:r>
              <a:rPr lang="en-US" dirty="0" smtClean="0"/>
              <a:t>@SQ  Reference sequence dictionary</a:t>
            </a:r>
          </a:p>
          <a:p>
            <a:pPr lvl="2">
              <a:defRPr/>
            </a:pPr>
            <a:r>
              <a:rPr lang="en-US" dirty="0" smtClean="0"/>
              <a:t>SN: reference sequence name</a:t>
            </a:r>
          </a:p>
          <a:p>
            <a:pPr lvl="2">
              <a:defRPr/>
            </a:pPr>
            <a:r>
              <a:rPr lang="en-US" dirty="0" smtClean="0"/>
              <a:t>LN: reference sequence length</a:t>
            </a:r>
          </a:p>
          <a:p>
            <a:pPr lvl="2">
              <a:defRPr/>
            </a:pPr>
            <a:r>
              <a:rPr lang="en-US" dirty="0" smtClean="0"/>
              <a:t>SP: species</a:t>
            </a:r>
          </a:p>
          <a:p>
            <a:pPr lvl="1">
              <a:defRPr/>
            </a:pPr>
            <a:r>
              <a:rPr lang="en-US" dirty="0" smtClean="0"/>
              <a:t>@RG  Read group</a:t>
            </a:r>
          </a:p>
          <a:p>
            <a:pPr lvl="2">
              <a:defRPr/>
            </a:pPr>
            <a:r>
              <a:rPr lang="en-US" dirty="0" smtClean="0"/>
              <a:t>ID: read group identifier</a:t>
            </a:r>
          </a:p>
          <a:p>
            <a:pPr lvl="2">
              <a:defRPr/>
            </a:pPr>
            <a:r>
              <a:rPr lang="en-US" dirty="0" smtClean="0"/>
              <a:t>CN: name of sequencing center</a:t>
            </a:r>
          </a:p>
          <a:p>
            <a:pPr lvl="2">
              <a:defRPr/>
            </a:pPr>
            <a:r>
              <a:rPr lang="en-US" dirty="0" smtClean="0"/>
              <a:t>SM: sample name</a:t>
            </a:r>
          </a:p>
          <a:p>
            <a:pPr lvl="1">
              <a:defRPr/>
            </a:pPr>
            <a:r>
              <a:rPr lang="en-US" dirty="0" smtClean="0"/>
              <a:t>@PG  Program</a:t>
            </a:r>
          </a:p>
          <a:p>
            <a:pPr lvl="2">
              <a:defRPr/>
            </a:pPr>
            <a:r>
              <a:rPr lang="en-US" dirty="0" smtClean="0"/>
              <a:t>PN: program name</a:t>
            </a:r>
          </a:p>
          <a:p>
            <a:pPr lvl="2">
              <a:defRPr/>
            </a:pPr>
            <a:r>
              <a:rPr lang="en-US" dirty="0" smtClean="0"/>
              <a:t>VN: program version</a:t>
            </a:r>
            <a:endParaRPr lang="en-US" dirty="0"/>
          </a:p>
        </p:txBody>
      </p:sp>
    </p:spTree>
    <p:extLst>
      <p:ext uri="{BB962C8B-B14F-4D97-AF65-F5344CB8AC3E}">
        <p14:creationId xmlns:p14="http://schemas.microsoft.com/office/powerpoint/2010/main" val="268807423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a:xfrm>
            <a:off x="152400" y="-26988"/>
            <a:ext cx="8839200" cy="1143001"/>
          </a:xfrm>
        </p:spPr>
        <p:txBody>
          <a:bodyPr/>
          <a:lstStyle/>
          <a:p>
            <a:r>
              <a:rPr lang="en-US">
                <a:latin typeface="Calibri" charset="0"/>
                <a:ea typeface="ＭＳ Ｐゴシック" charset="0"/>
              </a:rPr>
              <a:t>SAM/BAM alignment section</a:t>
            </a:r>
          </a:p>
        </p:txBody>
      </p:sp>
      <p:sp>
        <p:nvSpPr>
          <p:cNvPr id="3" name="Content Placeholder 2"/>
          <p:cNvSpPr>
            <a:spLocks noGrp="1"/>
          </p:cNvSpPr>
          <p:nvPr>
            <p:ph idx="1"/>
          </p:nvPr>
        </p:nvSpPr>
        <p:spPr>
          <a:xfrm>
            <a:off x="152400" y="4062413"/>
            <a:ext cx="8839200" cy="2103437"/>
          </a:xfrm>
        </p:spPr>
        <p:txBody>
          <a:bodyPr>
            <a:normAutofit fontScale="32500" lnSpcReduction="20000"/>
          </a:bodyPr>
          <a:lstStyle/>
          <a:p>
            <a:pPr marL="0" indent="0">
              <a:buFont typeface="Arial" charset="0"/>
              <a:buNone/>
              <a:defRPr/>
            </a:pPr>
            <a:r>
              <a:rPr lang="en-US" sz="4300" b="1" dirty="0" smtClean="0">
                <a:latin typeface="Courier New"/>
                <a:cs typeface="Courier New"/>
              </a:rPr>
              <a:t>Example values</a:t>
            </a:r>
          </a:p>
          <a:p>
            <a:pPr marL="514350" indent="-514350">
              <a:buFont typeface="Wingdings" charset="2"/>
              <a:buAutoNum type="arabicPlain"/>
              <a:defRPr/>
            </a:pPr>
            <a:endParaRPr lang="en-US" dirty="0" smtClean="0">
              <a:latin typeface="Courier New"/>
              <a:cs typeface="Courier New"/>
            </a:endParaRPr>
          </a:p>
          <a:p>
            <a:pPr marL="514350" indent="-514350">
              <a:buFont typeface="Wingdings" charset="2"/>
              <a:buAutoNum type="arabicPlain"/>
              <a:defRPr/>
            </a:pPr>
            <a:r>
              <a:rPr lang="en-US" dirty="0" smtClean="0">
                <a:latin typeface="Courier New"/>
                <a:cs typeface="Courier New"/>
              </a:rPr>
              <a:t>QNAME  e.g.  HWI</a:t>
            </a:r>
            <a:r>
              <a:rPr lang="en-US" dirty="0">
                <a:latin typeface="Courier New"/>
                <a:cs typeface="Courier New"/>
              </a:rPr>
              <a:t>-ST495_129147882:1:2302:10269:</a:t>
            </a:r>
            <a:r>
              <a:rPr lang="en-US" dirty="0" smtClean="0">
                <a:latin typeface="Courier New"/>
                <a:cs typeface="Courier New"/>
              </a:rPr>
              <a:t>12362 (QNAME)</a:t>
            </a:r>
          </a:p>
          <a:p>
            <a:pPr marL="514350" indent="-514350">
              <a:buFont typeface="Wingdings" charset="2"/>
              <a:buAutoNum type="arabicPlain"/>
              <a:defRPr/>
            </a:pPr>
            <a:r>
              <a:rPr lang="en-US" dirty="0" smtClean="0">
                <a:latin typeface="Courier New"/>
                <a:cs typeface="Courier New"/>
              </a:rPr>
              <a:t>FLAG   e.g.  99</a:t>
            </a:r>
          </a:p>
          <a:p>
            <a:pPr marL="514350" indent="-514350">
              <a:buFont typeface="Wingdings" charset="2"/>
              <a:buAutoNum type="arabicPlain"/>
              <a:defRPr/>
            </a:pPr>
            <a:r>
              <a:rPr lang="en-US" dirty="0" smtClean="0">
                <a:latin typeface="Courier New"/>
                <a:cs typeface="Courier New"/>
              </a:rPr>
              <a:t>RNAME  e.g.  1</a:t>
            </a:r>
          </a:p>
          <a:p>
            <a:pPr marL="514350" indent="-514350">
              <a:buFont typeface="Wingdings" charset="2"/>
              <a:buAutoNum type="arabicPlain"/>
              <a:defRPr/>
            </a:pPr>
            <a:r>
              <a:rPr lang="en-US" dirty="0" smtClean="0">
                <a:latin typeface="Courier New"/>
                <a:cs typeface="Courier New"/>
              </a:rPr>
              <a:t>POS    e.g.  11623</a:t>
            </a:r>
          </a:p>
          <a:p>
            <a:pPr marL="514350" indent="-514350">
              <a:buFont typeface="Wingdings" charset="2"/>
              <a:buAutoNum type="arabicPlain"/>
              <a:defRPr/>
            </a:pPr>
            <a:r>
              <a:rPr lang="en-US" dirty="0" smtClean="0">
                <a:latin typeface="Courier New"/>
                <a:cs typeface="Courier New"/>
              </a:rPr>
              <a:t>MAPQ   e.g.  3</a:t>
            </a:r>
          </a:p>
          <a:p>
            <a:pPr marL="514350" indent="-514350">
              <a:buFont typeface="Wingdings" charset="2"/>
              <a:buAutoNum type="arabicPlain"/>
              <a:defRPr/>
            </a:pPr>
            <a:r>
              <a:rPr lang="en-US" dirty="0" smtClean="0">
                <a:latin typeface="Courier New"/>
                <a:cs typeface="Courier New"/>
              </a:rPr>
              <a:t>CIGAR  e.g.  100M</a:t>
            </a:r>
          </a:p>
          <a:p>
            <a:pPr marL="514350" indent="-514350">
              <a:buFont typeface="Wingdings" charset="2"/>
              <a:buAutoNum type="arabicPlain"/>
              <a:defRPr/>
            </a:pPr>
            <a:r>
              <a:rPr lang="en-US" dirty="0" smtClean="0">
                <a:latin typeface="Courier New"/>
                <a:cs typeface="Courier New"/>
              </a:rPr>
              <a:t>RNEXT  e.g.  = </a:t>
            </a:r>
          </a:p>
          <a:p>
            <a:pPr marL="514350" indent="-514350">
              <a:buFont typeface="Wingdings" charset="2"/>
              <a:buAutoNum type="arabicPlain"/>
              <a:defRPr/>
            </a:pPr>
            <a:r>
              <a:rPr lang="en-US" dirty="0" smtClean="0">
                <a:latin typeface="Courier New"/>
                <a:cs typeface="Courier New"/>
              </a:rPr>
              <a:t>PNEXT  e.g.  11740</a:t>
            </a:r>
          </a:p>
          <a:p>
            <a:pPr marL="514350" indent="-514350">
              <a:buFont typeface="Wingdings" charset="2"/>
              <a:buAutoNum type="arabicPlain"/>
              <a:defRPr/>
            </a:pPr>
            <a:r>
              <a:rPr lang="en-US" dirty="0" smtClean="0">
                <a:latin typeface="Courier New"/>
                <a:cs typeface="Courier New"/>
              </a:rPr>
              <a:t>TLEN   e.g.  217</a:t>
            </a:r>
          </a:p>
          <a:p>
            <a:pPr marL="514350" indent="-514350">
              <a:buFont typeface="Wingdings" charset="2"/>
              <a:buAutoNum type="arabicPlain"/>
              <a:defRPr/>
            </a:pPr>
            <a:r>
              <a:rPr lang="en-US" dirty="0" smtClean="0">
                <a:latin typeface="Courier New"/>
                <a:cs typeface="Courier New"/>
              </a:rPr>
              <a:t>SEQ    e.g.  CCTGTTTCTCCACAAAGTGTTTACTTTTGGATTTTTGCCAGTCTAACAGGTGAAGCCCTGGAGATTCTTATTAGTGATTTGGGCTGGGGCCTGGCCATGT</a:t>
            </a:r>
          </a:p>
          <a:p>
            <a:pPr marL="514350" indent="-514350">
              <a:buFont typeface="Wingdings" charset="2"/>
              <a:buAutoNum type="arabicPlain"/>
              <a:defRPr/>
            </a:pPr>
            <a:r>
              <a:rPr lang="en-US" dirty="0" smtClean="0">
                <a:latin typeface="Courier New"/>
                <a:cs typeface="Courier New"/>
              </a:rPr>
              <a:t>QUAL   e.g.  CCCFFFFFHHHHHJJIJFIJJJJJJJJJJJHIJJJJJJJIJJJJJGGHIJHIJJJJJJJJJGHGGIJJJJJJIJEEHHHHFFFFCDCDDDDDDDB</a:t>
            </a:r>
            <a:r>
              <a:rPr lang="en-US" dirty="0">
                <a:latin typeface="Courier New"/>
                <a:cs typeface="Courier New"/>
              </a:rPr>
              <a:t>@</a:t>
            </a:r>
            <a:r>
              <a:rPr lang="en-US" dirty="0" smtClean="0">
                <a:latin typeface="Courier New"/>
                <a:cs typeface="Courier New"/>
              </a:rPr>
              <a:t>ACDD</a:t>
            </a:r>
            <a:endParaRPr lang="en-US" dirty="0">
              <a:latin typeface="Courier New"/>
              <a:cs typeface="Courier New"/>
            </a:endParaRPr>
          </a:p>
        </p:txBody>
      </p:sp>
      <p:pic>
        <p:nvPicPr>
          <p:cNvPr id="26627" name="Picture 3" descr="BAM Alignment Section Columns.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063625"/>
            <a:ext cx="8170862" cy="271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5-Point Star 4"/>
          <p:cNvSpPr/>
          <p:nvPr/>
        </p:nvSpPr>
        <p:spPr>
          <a:xfrm>
            <a:off x="611188" y="1541463"/>
            <a:ext cx="144462" cy="144462"/>
          </a:xfrm>
          <a:prstGeom prst="star5">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dirty="0"/>
          </a:p>
        </p:txBody>
      </p:sp>
      <p:sp>
        <p:nvSpPr>
          <p:cNvPr id="6" name="5-Point Star 5"/>
          <p:cNvSpPr/>
          <p:nvPr/>
        </p:nvSpPr>
        <p:spPr>
          <a:xfrm>
            <a:off x="611188" y="2406650"/>
            <a:ext cx="144462" cy="142875"/>
          </a:xfrm>
          <a:prstGeom prst="star5">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265090324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152400" y="-26988"/>
            <a:ext cx="8839200" cy="1143001"/>
          </a:xfrm>
        </p:spPr>
        <p:txBody>
          <a:bodyPr/>
          <a:lstStyle/>
          <a:p>
            <a:r>
              <a:rPr lang="en-US" dirty="0">
                <a:latin typeface="Calibri" charset="0"/>
                <a:ea typeface="ＭＳ Ｐゴシック" charset="0"/>
              </a:rPr>
              <a:t>SAM/BAM flags explained</a:t>
            </a:r>
          </a:p>
        </p:txBody>
      </p:sp>
      <p:sp>
        <p:nvSpPr>
          <p:cNvPr id="3" name="Content Placeholder 2"/>
          <p:cNvSpPr>
            <a:spLocks noGrp="1"/>
          </p:cNvSpPr>
          <p:nvPr>
            <p:ph idx="1"/>
          </p:nvPr>
        </p:nvSpPr>
        <p:spPr>
          <a:xfrm>
            <a:off x="152400" y="1052513"/>
            <a:ext cx="8839200" cy="1798637"/>
          </a:xfrm>
        </p:spPr>
        <p:txBody>
          <a:bodyPr>
            <a:normAutofit fontScale="70000" lnSpcReduction="20000"/>
          </a:bodyPr>
          <a:lstStyle/>
          <a:p>
            <a:pPr>
              <a:defRPr/>
            </a:pPr>
            <a:r>
              <a:rPr lang="en-US" dirty="0">
                <a:hlinkClick r:id="rId2"/>
              </a:rPr>
              <a:t>http://broadinstitute.github.io/picard/explain-</a:t>
            </a:r>
            <a:r>
              <a:rPr lang="en-US" dirty="0" smtClean="0">
                <a:hlinkClick r:id="rId2"/>
              </a:rPr>
              <a:t>flags.html</a:t>
            </a:r>
            <a:endParaRPr lang="en-US" dirty="0" smtClean="0"/>
          </a:p>
          <a:p>
            <a:pPr>
              <a:defRPr/>
            </a:pPr>
            <a:r>
              <a:rPr lang="en-US" dirty="0" smtClean="0"/>
              <a:t>12 bitwise flags describing the alignment</a:t>
            </a:r>
          </a:p>
          <a:p>
            <a:pPr>
              <a:defRPr/>
            </a:pPr>
            <a:r>
              <a:rPr lang="en-US" dirty="0" smtClean="0"/>
              <a:t>These flags are stored as a binary string of length 11 instead of 11 columns of data</a:t>
            </a:r>
          </a:p>
          <a:p>
            <a:pPr>
              <a:defRPr/>
            </a:pPr>
            <a:r>
              <a:rPr lang="en-US" dirty="0" smtClean="0"/>
              <a:t>Value of ‘1’ indicates the flag is set.  e.g. 00100000000</a:t>
            </a:r>
          </a:p>
          <a:p>
            <a:pPr>
              <a:defRPr/>
            </a:pPr>
            <a:r>
              <a:rPr lang="en-US" dirty="0" smtClean="0"/>
              <a:t>All combinations can be represented as a number from 1 to 2048 (i.e. 2</a:t>
            </a:r>
            <a:r>
              <a:rPr lang="en-US" baseline="30000" dirty="0" smtClean="0"/>
              <a:t>11</a:t>
            </a:r>
            <a:r>
              <a:rPr lang="en-US" dirty="0" smtClean="0"/>
              <a:t>-1).  This number is used in the BAM/SAM file.  You can specify ‘required’ or ‘filter’ flags in samtools view using the ‘-f’ and ‘-F’ options respectively  </a:t>
            </a:r>
            <a:endParaRPr lang="en-US" dirty="0"/>
          </a:p>
        </p:txBody>
      </p:sp>
      <p:sp>
        <p:nvSpPr>
          <p:cNvPr id="27652" name="TextBox 4"/>
          <p:cNvSpPr txBox="1">
            <a:spLocks noChangeArrowheads="1"/>
          </p:cNvSpPr>
          <p:nvPr/>
        </p:nvSpPr>
        <p:spPr bwMode="auto">
          <a:xfrm>
            <a:off x="250825" y="6131643"/>
            <a:ext cx="84248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Note that to maximize confusion, each bit is described in the SAM specification using its hexadecimal representation (i.e., '0x10' = 16 and '0x40' = 64).</a:t>
            </a:r>
          </a:p>
        </p:txBody>
      </p:sp>
      <p:pic>
        <p:nvPicPr>
          <p:cNvPr id="4" name="Picture 3" descr="Screen Shot 2015-11-16 at 1.15.5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2921367"/>
            <a:ext cx="7884368" cy="3168777"/>
          </a:xfrm>
          <a:prstGeom prst="rect">
            <a:avLst/>
          </a:prstGeom>
        </p:spPr>
      </p:pic>
    </p:spTree>
    <p:extLst>
      <p:ext uri="{BB962C8B-B14F-4D97-AF65-F5344CB8AC3E}">
        <p14:creationId xmlns:p14="http://schemas.microsoft.com/office/powerpoint/2010/main" val="294674975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52400" y="-100013"/>
            <a:ext cx="8839200" cy="1143001"/>
          </a:xfrm>
        </p:spPr>
        <p:txBody>
          <a:bodyPr/>
          <a:lstStyle/>
          <a:p>
            <a:r>
              <a:rPr lang="en-US">
                <a:latin typeface="Calibri" charset="0"/>
                <a:ea typeface="ＭＳ Ｐゴシック" charset="0"/>
              </a:rPr>
              <a:t>CIGAR strings explained</a:t>
            </a:r>
          </a:p>
        </p:txBody>
      </p:sp>
      <p:sp>
        <p:nvSpPr>
          <p:cNvPr id="3" name="Content Placeholder 2"/>
          <p:cNvSpPr>
            <a:spLocks noGrp="1"/>
          </p:cNvSpPr>
          <p:nvPr>
            <p:ph idx="1"/>
          </p:nvPr>
        </p:nvSpPr>
        <p:spPr>
          <a:xfrm>
            <a:off x="179388" y="4508500"/>
            <a:ext cx="8839200" cy="1728788"/>
          </a:xfrm>
        </p:spPr>
        <p:txBody>
          <a:bodyPr>
            <a:normAutofit fontScale="77500" lnSpcReduction="20000"/>
          </a:bodyPr>
          <a:lstStyle/>
          <a:p>
            <a:pPr>
              <a:defRPr/>
            </a:pPr>
            <a:r>
              <a:rPr lang="en-US" dirty="0"/>
              <a:t>The CIGAR string is a sequence of </a:t>
            </a:r>
            <a:r>
              <a:rPr lang="en-US" dirty="0" smtClean="0"/>
              <a:t>base </a:t>
            </a:r>
            <a:r>
              <a:rPr lang="en-US" dirty="0"/>
              <a:t>lengths and </a:t>
            </a:r>
            <a:r>
              <a:rPr lang="en-US" dirty="0" smtClean="0"/>
              <a:t>associated ‘operations’ that are </a:t>
            </a:r>
            <a:r>
              <a:rPr lang="en-US" dirty="0"/>
              <a:t>used to </a:t>
            </a:r>
            <a:r>
              <a:rPr lang="en-US" dirty="0" smtClean="0"/>
              <a:t>indicate which </a:t>
            </a:r>
            <a:r>
              <a:rPr lang="en-US" dirty="0"/>
              <a:t>bases align </a:t>
            </a:r>
            <a:r>
              <a:rPr lang="en-US" dirty="0" smtClean="0"/>
              <a:t>to the reference (</a:t>
            </a:r>
            <a:r>
              <a:rPr lang="en-US" dirty="0"/>
              <a:t>either a </a:t>
            </a:r>
            <a:r>
              <a:rPr lang="en-US" dirty="0" smtClean="0"/>
              <a:t>match or mismatch), </a:t>
            </a:r>
            <a:r>
              <a:rPr lang="en-US" dirty="0"/>
              <a:t>are </a:t>
            </a:r>
            <a:r>
              <a:rPr lang="en-US" dirty="0" smtClean="0"/>
              <a:t>deleted, are inserted, represent introns, etc.</a:t>
            </a:r>
          </a:p>
          <a:p>
            <a:pPr>
              <a:defRPr/>
            </a:pPr>
            <a:r>
              <a:rPr lang="en-US" dirty="0"/>
              <a:t>e.g. </a:t>
            </a:r>
            <a:r>
              <a:rPr lang="en-US" dirty="0" smtClean="0"/>
              <a:t>81M859N19M</a:t>
            </a:r>
          </a:p>
          <a:p>
            <a:pPr lvl="1">
              <a:defRPr/>
            </a:pPr>
            <a:r>
              <a:rPr lang="en-US" dirty="0" smtClean="0"/>
              <a:t>A 100 bp read consists of:  81 bases of alignment to reference, 859 bases skipped (an intron), 19 bases of alignment</a:t>
            </a:r>
            <a:endParaRPr lang="en-US" dirty="0"/>
          </a:p>
        </p:txBody>
      </p:sp>
      <p:pic>
        <p:nvPicPr>
          <p:cNvPr id="28675" name="Picture 4" descr="CIGAR operations.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257300"/>
            <a:ext cx="8208962" cy="306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256604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a:xfrm>
            <a:off x="152400" y="-17463"/>
            <a:ext cx="8839200" cy="1143001"/>
          </a:xfrm>
        </p:spPr>
        <p:txBody>
          <a:bodyPr/>
          <a:lstStyle/>
          <a:p>
            <a:r>
              <a:rPr lang="en-US">
                <a:latin typeface="Calibri" charset="0"/>
                <a:ea typeface="ＭＳ Ｐゴシック" charset="0"/>
              </a:rPr>
              <a:t>Introduction to the BED format</a:t>
            </a:r>
          </a:p>
        </p:txBody>
      </p:sp>
      <p:sp>
        <p:nvSpPr>
          <p:cNvPr id="28674" name="Content Placeholder 2"/>
          <p:cNvSpPr>
            <a:spLocks noGrp="1"/>
          </p:cNvSpPr>
          <p:nvPr>
            <p:ph idx="1"/>
          </p:nvPr>
        </p:nvSpPr>
        <p:spPr>
          <a:xfrm>
            <a:off x="152400" y="1600200"/>
            <a:ext cx="8839200" cy="4421188"/>
          </a:xfrm>
        </p:spPr>
        <p:txBody>
          <a:bodyPr>
            <a:normAutofit/>
          </a:bodyPr>
          <a:lstStyle/>
          <a:p>
            <a:pPr>
              <a:defRPr/>
            </a:pPr>
            <a:r>
              <a:rPr lang="en-US" dirty="0">
                <a:latin typeface="Calibri" charset="0"/>
                <a:ea typeface="ＭＳ Ｐゴシック" charset="0"/>
              </a:rPr>
              <a:t>When working with BAM files, it is very common to want to examine a focused subset of the reference genome</a:t>
            </a:r>
          </a:p>
          <a:p>
            <a:pPr lvl="1">
              <a:defRPr/>
            </a:pPr>
            <a:r>
              <a:rPr lang="en-US" dirty="0">
                <a:latin typeface="Calibri" charset="0"/>
                <a:ea typeface="ＭＳ Ｐゴシック" charset="0"/>
              </a:rPr>
              <a:t>e.g. </a:t>
            </a:r>
            <a:r>
              <a:rPr lang="en-US" dirty="0" smtClean="0">
                <a:latin typeface="Calibri" charset="0"/>
                <a:ea typeface="ＭＳ Ｐゴシック" charset="0"/>
              </a:rPr>
              <a:t>the </a:t>
            </a:r>
            <a:r>
              <a:rPr lang="en-US" dirty="0">
                <a:latin typeface="Calibri" charset="0"/>
                <a:ea typeface="ＭＳ Ｐゴシック" charset="0"/>
              </a:rPr>
              <a:t>exons of a gene</a:t>
            </a:r>
          </a:p>
          <a:p>
            <a:pPr>
              <a:defRPr/>
            </a:pPr>
            <a:r>
              <a:rPr lang="en-US" dirty="0">
                <a:latin typeface="Calibri" charset="0"/>
                <a:ea typeface="ＭＳ Ｐゴシック" charset="0"/>
              </a:rPr>
              <a:t>These subsets are commonly specified in ‘BED’ files</a:t>
            </a:r>
          </a:p>
          <a:p>
            <a:pPr lvl="1">
              <a:defRPr/>
            </a:pPr>
            <a:r>
              <a:rPr lang="en-US" dirty="0">
                <a:latin typeface="Calibri" charset="0"/>
                <a:ea typeface="ＭＳ Ｐゴシック" charset="0"/>
                <a:hlinkClick r:id="rId2"/>
              </a:rPr>
              <a:t>https://genome.ucsc.edu/FAQ/FAQformat.html#format1</a:t>
            </a:r>
            <a:endParaRPr lang="en-US" dirty="0">
              <a:latin typeface="Calibri" charset="0"/>
              <a:ea typeface="ＭＳ Ｐゴシック" charset="0"/>
            </a:endParaRPr>
          </a:p>
          <a:p>
            <a:pPr>
              <a:defRPr/>
            </a:pPr>
            <a:r>
              <a:rPr lang="en-US" dirty="0">
                <a:latin typeface="Calibri" charset="0"/>
                <a:ea typeface="ＭＳ Ｐゴシック" charset="0"/>
              </a:rPr>
              <a:t>Many BAM manipulation tools accept regions of interest in BED format</a:t>
            </a:r>
          </a:p>
          <a:p>
            <a:pPr>
              <a:defRPr/>
            </a:pPr>
            <a:r>
              <a:rPr lang="en-US" dirty="0">
                <a:latin typeface="Calibri" charset="0"/>
                <a:ea typeface="ＭＳ Ｐゴシック" charset="0"/>
              </a:rPr>
              <a:t>Basic BED format (tab separated):</a:t>
            </a:r>
          </a:p>
          <a:p>
            <a:pPr lvl="1">
              <a:defRPr/>
            </a:pPr>
            <a:r>
              <a:rPr lang="en-US" dirty="0">
                <a:latin typeface="Calibri" charset="0"/>
                <a:ea typeface="ＭＳ Ｐゴシック" charset="0"/>
              </a:rPr>
              <a:t>Chromosome name, start position, end </a:t>
            </a:r>
            <a:r>
              <a:rPr lang="en-US" dirty="0" smtClean="0">
                <a:latin typeface="Calibri" charset="0"/>
                <a:ea typeface="ＭＳ Ｐゴシック" charset="0"/>
              </a:rPr>
              <a:t>position</a:t>
            </a:r>
          </a:p>
          <a:p>
            <a:pPr lvl="1">
              <a:defRPr/>
            </a:pPr>
            <a:r>
              <a:rPr lang="en-US" dirty="0" smtClean="0">
                <a:latin typeface="Calibri" charset="0"/>
                <a:ea typeface="ＭＳ Ｐゴシック" charset="0"/>
              </a:rPr>
              <a:t>Coordinates in BED format are 0 based</a:t>
            </a:r>
            <a:endParaRPr lang="en-US" dirty="0">
              <a:latin typeface="Calibri" charset="0"/>
              <a:ea typeface="ＭＳ Ｐゴシック" charset="0"/>
            </a:endParaRPr>
          </a:p>
        </p:txBody>
      </p:sp>
    </p:spTree>
    <p:extLst>
      <p:ext uri="{BB962C8B-B14F-4D97-AF65-F5344CB8AC3E}">
        <p14:creationId xmlns:p14="http://schemas.microsoft.com/office/powerpoint/2010/main" val="265336833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 of the course</a:t>
            </a:r>
            <a:endParaRPr lang="en-US" dirty="0"/>
          </a:p>
        </p:txBody>
      </p:sp>
      <p:sp>
        <p:nvSpPr>
          <p:cNvPr id="3" name="Content Placeholder 2"/>
          <p:cNvSpPr>
            <a:spLocks noGrp="1"/>
          </p:cNvSpPr>
          <p:nvPr>
            <p:ph idx="1"/>
          </p:nvPr>
        </p:nvSpPr>
        <p:spPr/>
        <p:txBody>
          <a:bodyPr>
            <a:normAutofit fontScale="92500"/>
          </a:bodyPr>
          <a:lstStyle/>
          <a:p>
            <a:r>
              <a:rPr lang="en-US" b="1" dirty="0" smtClean="0"/>
              <a:t>Module 1: </a:t>
            </a:r>
            <a:r>
              <a:rPr lang="en-US" b="1" dirty="0"/>
              <a:t>Introduction to genomic data visualization and interpretation</a:t>
            </a:r>
            <a:endParaRPr lang="en-US" b="1" dirty="0" smtClean="0"/>
          </a:p>
          <a:p>
            <a:r>
              <a:rPr lang="en-US" dirty="0" smtClean="0"/>
              <a:t>Module 2</a:t>
            </a:r>
            <a:r>
              <a:rPr lang="en-US" dirty="0"/>
              <a:t>: Using R for genomic data visualization and </a:t>
            </a:r>
            <a:r>
              <a:rPr lang="en-US" dirty="0" smtClean="0"/>
              <a:t>interpretation</a:t>
            </a:r>
          </a:p>
          <a:p>
            <a:r>
              <a:rPr lang="en-US" dirty="0" smtClean="0"/>
              <a:t>Module 3: </a:t>
            </a:r>
            <a:r>
              <a:rPr lang="en-US" dirty="0"/>
              <a:t>Introduction to </a:t>
            </a:r>
            <a:r>
              <a:rPr lang="en-US" dirty="0" err="1" smtClean="0"/>
              <a:t>GenVisR</a:t>
            </a:r>
            <a:endParaRPr lang="en-US" dirty="0" smtClean="0"/>
          </a:p>
          <a:p>
            <a:r>
              <a:rPr lang="en-US" dirty="0"/>
              <a:t>Module 4: Expression profiling, visualization, and interpretation</a:t>
            </a:r>
            <a:endParaRPr lang="en-US" dirty="0" smtClean="0"/>
          </a:p>
          <a:p>
            <a:r>
              <a:rPr lang="en-US" dirty="0" smtClean="0"/>
              <a:t>Module 5</a:t>
            </a:r>
            <a:r>
              <a:rPr lang="en-US" dirty="0"/>
              <a:t>: Variant annotation and interpretation</a:t>
            </a:r>
            <a:endParaRPr lang="en-US" dirty="0" smtClean="0"/>
          </a:p>
          <a:p>
            <a:r>
              <a:rPr lang="en-US" dirty="0" smtClean="0"/>
              <a:t>Module 6</a:t>
            </a:r>
            <a:r>
              <a:rPr lang="en-US" dirty="0"/>
              <a:t>: Q &amp; A, discussion, integrated assignments, and working with your own </a:t>
            </a:r>
            <a:r>
              <a:rPr lang="en-US" dirty="0" smtClean="0"/>
              <a:t>data</a:t>
            </a:r>
          </a:p>
          <a:p>
            <a:endParaRPr lang="en-US" dirty="0"/>
          </a:p>
          <a:p>
            <a:r>
              <a:rPr lang="en-US" dirty="0" smtClean="0"/>
              <a:t>Tutorials</a:t>
            </a:r>
          </a:p>
          <a:p>
            <a:pPr lvl="1"/>
            <a:r>
              <a:rPr lang="en-US" dirty="0" smtClean="0"/>
              <a:t>Provide working examples of data visualization and interpretation</a:t>
            </a:r>
          </a:p>
          <a:p>
            <a:pPr lvl="1"/>
            <a:r>
              <a:rPr lang="en-US" dirty="0" smtClean="0"/>
              <a:t>Self contained, self explanatory, portable </a:t>
            </a:r>
            <a:endParaRPr lang="en-US" dirty="0"/>
          </a:p>
        </p:txBody>
      </p:sp>
    </p:spTree>
    <p:extLst>
      <p:ext uri="{BB962C8B-B14F-4D97-AF65-F5344CB8AC3E}">
        <p14:creationId xmlns:p14="http://schemas.microsoft.com/office/powerpoint/2010/main" val="373891259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152400" y="-26988"/>
            <a:ext cx="8839200" cy="1143001"/>
          </a:xfrm>
        </p:spPr>
        <p:txBody>
          <a:bodyPr/>
          <a:lstStyle/>
          <a:p>
            <a:r>
              <a:rPr lang="en-US">
                <a:latin typeface="Calibri" charset="0"/>
                <a:ea typeface="ＭＳ Ｐゴシック" charset="0"/>
              </a:rPr>
              <a:t>Manipulation of SAM/BAM and BED files</a:t>
            </a:r>
          </a:p>
        </p:txBody>
      </p:sp>
      <p:sp>
        <p:nvSpPr>
          <p:cNvPr id="30722" name="Content Placeholder 2"/>
          <p:cNvSpPr>
            <a:spLocks noGrp="1"/>
          </p:cNvSpPr>
          <p:nvPr>
            <p:ph idx="1"/>
          </p:nvPr>
        </p:nvSpPr>
        <p:spPr>
          <a:xfrm>
            <a:off x="152400" y="1412875"/>
            <a:ext cx="8839200" cy="4724400"/>
          </a:xfrm>
        </p:spPr>
        <p:txBody>
          <a:bodyPr/>
          <a:lstStyle/>
          <a:p>
            <a:r>
              <a:rPr lang="en-US">
                <a:latin typeface="Calibri" charset="0"/>
                <a:ea typeface="ＭＳ Ｐゴシック" charset="0"/>
              </a:rPr>
              <a:t>Several tools are used ubiquitously in sequence analysis to manipulate these files</a:t>
            </a:r>
          </a:p>
          <a:p>
            <a:r>
              <a:rPr lang="en-US">
                <a:latin typeface="Calibri" charset="0"/>
                <a:ea typeface="ＭＳ Ｐゴシック" charset="0"/>
              </a:rPr>
              <a:t>SAM/BAM files</a:t>
            </a:r>
          </a:p>
          <a:p>
            <a:pPr lvl="1"/>
            <a:r>
              <a:rPr lang="en-US">
                <a:latin typeface="Calibri" charset="0"/>
                <a:ea typeface="ＭＳ Ｐゴシック" charset="0"/>
              </a:rPr>
              <a:t>samtools</a:t>
            </a:r>
          </a:p>
          <a:p>
            <a:pPr lvl="1"/>
            <a:r>
              <a:rPr lang="en-US">
                <a:latin typeface="Calibri" charset="0"/>
                <a:ea typeface="ＭＳ Ｐゴシック" charset="0"/>
              </a:rPr>
              <a:t>bamtools</a:t>
            </a:r>
          </a:p>
          <a:p>
            <a:pPr lvl="1"/>
            <a:r>
              <a:rPr lang="en-US">
                <a:latin typeface="Calibri" charset="0"/>
                <a:ea typeface="ＭＳ Ｐゴシック" charset="0"/>
              </a:rPr>
              <a:t>picard</a:t>
            </a:r>
          </a:p>
          <a:p>
            <a:r>
              <a:rPr lang="en-US">
                <a:latin typeface="Calibri" charset="0"/>
                <a:ea typeface="ＭＳ Ｐゴシック" charset="0"/>
              </a:rPr>
              <a:t>BED files</a:t>
            </a:r>
          </a:p>
          <a:p>
            <a:pPr lvl="1"/>
            <a:r>
              <a:rPr lang="en-US">
                <a:latin typeface="Calibri" charset="0"/>
                <a:ea typeface="ＭＳ Ｐゴシック" charset="0"/>
              </a:rPr>
              <a:t>bedtools</a:t>
            </a:r>
          </a:p>
          <a:p>
            <a:pPr lvl="1"/>
            <a:r>
              <a:rPr lang="en-US">
                <a:latin typeface="Calibri" charset="0"/>
                <a:ea typeface="ＭＳ Ｐゴシック" charset="0"/>
              </a:rPr>
              <a:t>bedops</a:t>
            </a:r>
          </a:p>
        </p:txBody>
      </p:sp>
    </p:spTree>
    <p:extLst>
      <p:ext uri="{BB962C8B-B14F-4D97-AF65-F5344CB8AC3E}">
        <p14:creationId xmlns:p14="http://schemas.microsoft.com/office/powerpoint/2010/main" val="392005457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Genome annotation resources</a:t>
            </a:r>
            <a:endParaRPr lang="en-US" dirty="0"/>
          </a:p>
        </p:txBody>
      </p:sp>
      <p:sp>
        <p:nvSpPr>
          <p:cNvPr id="3" name="Content Placeholder 2"/>
          <p:cNvSpPr>
            <a:spLocks noGrp="1"/>
          </p:cNvSpPr>
          <p:nvPr>
            <p:ph idx="1"/>
          </p:nvPr>
        </p:nvSpPr>
        <p:spPr/>
        <p:txBody>
          <a:bodyPr/>
          <a:lstStyle/>
          <a:p>
            <a:r>
              <a:rPr lang="en-US" dirty="0" smtClean="0"/>
              <a:t>VEP</a:t>
            </a:r>
          </a:p>
          <a:p>
            <a:r>
              <a:rPr lang="en-US" dirty="0" smtClean="0"/>
              <a:t>ANNOVAR</a:t>
            </a:r>
          </a:p>
          <a:p>
            <a:r>
              <a:rPr lang="en-US" dirty="0" err="1" smtClean="0"/>
              <a:t>BioMart</a:t>
            </a:r>
            <a:endParaRPr lang="en-US" dirty="0" smtClean="0"/>
          </a:p>
          <a:p>
            <a:r>
              <a:rPr lang="en-US" dirty="0" smtClean="0"/>
              <a:t>UCSC Variant Annotation Integrator</a:t>
            </a:r>
            <a:endParaRPr lang="en-US" dirty="0"/>
          </a:p>
        </p:txBody>
      </p:sp>
    </p:spTree>
    <p:extLst>
      <p:ext uri="{BB962C8B-B14F-4D97-AF65-F5344CB8AC3E}">
        <p14:creationId xmlns:p14="http://schemas.microsoft.com/office/powerpoint/2010/main" val="16245183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problems</a:t>
            </a:r>
            <a:endParaRPr lang="en-US" dirty="0"/>
          </a:p>
        </p:txBody>
      </p:sp>
      <p:sp>
        <p:nvSpPr>
          <p:cNvPr id="3" name="Content Placeholder 2"/>
          <p:cNvSpPr>
            <a:spLocks noGrp="1"/>
          </p:cNvSpPr>
          <p:nvPr>
            <p:ph idx="1"/>
          </p:nvPr>
        </p:nvSpPr>
        <p:spPr>
          <a:xfrm>
            <a:off x="226785" y="1016000"/>
            <a:ext cx="4830693" cy="5120722"/>
          </a:xfrm>
        </p:spPr>
        <p:txBody>
          <a:bodyPr>
            <a:normAutofit/>
          </a:bodyPr>
          <a:lstStyle/>
          <a:p>
            <a:r>
              <a:rPr lang="en-US" dirty="0" smtClean="0"/>
              <a:t>Genomic coordinate systems</a:t>
            </a:r>
          </a:p>
          <a:p>
            <a:pPr lvl="1"/>
            <a:r>
              <a:rPr lang="en-US" dirty="0" smtClean="0"/>
              <a:t>1-based vs. 0-based</a:t>
            </a:r>
          </a:p>
          <a:p>
            <a:pPr lvl="1"/>
            <a:endParaRPr lang="en-US" dirty="0"/>
          </a:p>
          <a:p>
            <a:pPr lvl="1"/>
            <a:endParaRPr lang="en-US" dirty="0" smtClean="0"/>
          </a:p>
          <a:p>
            <a:pPr lvl="1"/>
            <a:endParaRPr lang="en-US" dirty="0"/>
          </a:p>
          <a:p>
            <a:pPr lvl="1"/>
            <a:endParaRPr lang="en-US" dirty="0" smtClean="0"/>
          </a:p>
          <a:p>
            <a:endParaRPr lang="en-US" dirty="0" smtClean="0"/>
          </a:p>
          <a:p>
            <a:r>
              <a:rPr lang="en-US" dirty="0" smtClean="0"/>
              <a:t>Differences in carriage returns</a:t>
            </a:r>
          </a:p>
          <a:p>
            <a:endParaRPr lang="en-US" dirty="0" smtClean="0"/>
          </a:p>
          <a:p>
            <a:r>
              <a:rPr lang="en-US" dirty="0" smtClean="0"/>
              <a:t>Genome builds</a:t>
            </a:r>
          </a:p>
          <a:p>
            <a:pPr lvl="1"/>
            <a:r>
              <a:rPr lang="en-US" dirty="0" smtClean="0"/>
              <a:t>And </a:t>
            </a:r>
            <a:r>
              <a:rPr lang="en-US" dirty="0"/>
              <a:t>a</a:t>
            </a:r>
            <a:r>
              <a:rPr lang="en-US" dirty="0" smtClean="0"/>
              <a:t>nnotation builds</a:t>
            </a:r>
          </a:p>
          <a:p>
            <a:pPr lvl="1"/>
            <a:r>
              <a:rPr lang="en-US" dirty="0" smtClean="0"/>
              <a:t>“</a:t>
            </a:r>
            <a:r>
              <a:rPr lang="en-US" dirty="0" err="1" smtClean="0"/>
              <a:t>Liftover</a:t>
            </a:r>
            <a:r>
              <a:rPr lang="en-US" dirty="0" smtClean="0"/>
              <a:t>” tools</a:t>
            </a:r>
          </a:p>
        </p:txBody>
      </p:sp>
      <p:pic>
        <p:nvPicPr>
          <p:cNvPr id="4" name="Picture 3" descr="0-vs-1-bas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750" y="1940102"/>
            <a:ext cx="6680122" cy="1177538"/>
          </a:xfrm>
          <a:prstGeom prst="rect">
            <a:avLst/>
          </a:prstGeom>
        </p:spPr>
      </p:pic>
      <p:pic>
        <p:nvPicPr>
          <p:cNvPr id="5" name="Picture 4" descr="lifto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2530" y="4490124"/>
            <a:ext cx="4432300" cy="1765300"/>
          </a:xfrm>
          <a:prstGeom prst="rect">
            <a:avLst/>
          </a:prstGeom>
        </p:spPr>
      </p:pic>
      <p:sp>
        <p:nvSpPr>
          <p:cNvPr id="6" name="TextBox 5"/>
          <p:cNvSpPr txBox="1"/>
          <p:nvPr/>
        </p:nvSpPr>
        <p:spPr>
          <a:xfrm>
            <a:off x="4902126" y="6077540"/>
            <a:ext cx="1415472" cy="307777"/>
          </a:xfrm>
          <a:prstGeom prst="rect">
            <a:avLst/>
          </a:prstGeom>
          <a:noFill/>
        </p:spPr>
        <p:txBody>
          <a:bodyPr wrap="none" rtlCol="0">
            <a:spAutoFit/>
          </a:bodyPr>
          <a:lstStyle/>
          <a:p>
            <a:r>
              <a:rPr lang="en-US" sz="1400" dirty="0" smtClean="0"/>
              <a:t>Human GRCh37</a:t>
            </a:r>
            <a:endParaRPr lang="en-US" sz="1400" dirty="0"/>
          </a:p>
        </p:txBody>
      </p:sp>
      <p:sp>
        <p:nvSpPr>
          <p:cNvPr id="7" name="TextBox 6"/>
          <p:cNvSpPr txBox="1"/>
          <p:nvPr/>
        </p:nvSpPr>
        <p:spPr>
          <a:xfrm>
            <a:off x="4710296" y="5482130"/>
            <a:ext cx="1172291" cy="307777"/>
          </a:xfrm>
          <a:prstGeom prst="rect">
            <a:avLst/>
          </a:prstGeom>
          <a:noFill/>
        </p:spPr>
        <p:txBody>
          <a:bodyPr wrap="none" rtlCol="0">
            <a:spAutoFit/>
          </a:bodyPr>
          <a:lstStyle/>
          <a:p>
            <a:r>
              <a:rPr lang="en-US" sz="1400" dirty="0" smtClean="0"/>
              <a:t>Human hg19</a:t>
            </a:r>
            <a:endParaRPr lang="en-US" sz="1400" dirty="0"/>
          </a:p>
        </p:txBody>
      </p:sp>
      <p:sp>
        <p:nvSpPr>
          <p:cNvPr id="9" name="TextBox 8"/>
          <p:cNvSpPr txBox="1"/>
          <p:nvPr/>
        </p:nvSpPr>
        <p:spPr>
          <a:xfrm>
            <a:off x="6156468" y="4498200"/>
            <a:ext cx="1217526" cy="307777"/>
          </a:xfrm>
          <a:prstGeom prst="rect">
            <a:avLst/>
          </a:prstGeom>
          <a:noFill/>
        </p:spPr>
        <p:txBody>
          <a:bodyPr wrap="none" rtlCol="0">
            <a:spAutoFit/>
          </a:bodyPr>
          <a:lstStyle/>
          <a:p>
            <a:r>
              <a:rPr lang="en-US" sz="1400" dirty="0" smtClean="0"/>
              <a:t>Mouse mm10</a:t>
            </a:r>
            <a:endParaRPr lang="en-US" sz="1400" dirty="0"/>
          </a:p>
        </p:txBody>
      </p:sp>
    </p:spTree>
    <p:extLst>
      <p:ext uri="{BB962C8B-B14F-4D97-AF65-F5344CB8AC3E}">
        <p14:creationId xmlns:p14="http://schemas.microsoft.com/office/powerpoint/2010/main" val="27009958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Genome browsers - Ensembl</a:t>
            </a:r>
            <a:endParaRPr lang="en-US" dirty="0"/>
          </a:p>
        </p:txBody>
      </p:sp>
      <p:pic>
        <p:nvPicPr>
          <p:cNvPr id="4" name="Content Placeholder 3" descr="Ensembl.png"/>
          <p:cNvPicPr>
            <a:picLocks noGrp="1" noChangeAspect="1"/>
          </p:cNvPicPr>
          <p:nvPr>
            <p:ph idx="1"/>
          </p:nvPr>
        </p:nvPicPr>
        <p:blipFill>
          <a:blip r:embed="rId2">
            <a:extLst>
              <a:ext uri="{28A0092B-C50C-407E-A947-70E740481C1C}">
                <a14:useLocalDpi xmlns:a14="http://schemas.microsoft.com/office/drawing/2010/main" val="0"/>
              </a:ext>
            </a:extLst>
          </a:blip>
          <a:srcRect l="-17014" r="-17014"/>
          <a:stretch>
            <a:fillRect/>
          </a:stretch>
        </p:blipFill>
        <p:spPr/>
      </p:pic>
    </p:spTree>
    <p:extLst>
      <p:ext uri="{BB962C8B-B14F-4D97-AF65-F5344CB8AC3E}">
        <p14:creationId xmlns:p14="http://schemas.microsoft.com/office/powerpoint/2010/main" val="32907043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Genome browsers - UCSC</a:t>
            </a:r>
            <a:endParaRPr lang="en-US" dirty="0"/>
          </a:p>
        </p:txBody>
      </p:sp>
      <p:pic>
        <p:nvPicPr>
          <p:cNvPr id="5" name="Content Placeholder 4" descr="UCSC.png"/>
          <p:cNvPicPr>
            <a:picLocks noGrp="1" noChangeAspect="1"/>
          </p:cNvPicPr>
          <p:nvPr>
            <p:ph idx="1"/>
          </p:nvPr>
        </p:nvPicPr>
        <p:blipFill>
          <a:blip r:embed="rId2">
            <a:extLst>
              <a:ext uri="{28A0092B-C50C-407E-A947-70E740481C1C}">
                <a14:useLocalDpi xmlns:a14="http://schemas.microsoft.com/office/drawing/2010/main" val="0"/>
              </a:ext>
            </a:extLst>
          </a:blip>
          <a:srcRect l="-9534" r="-9534"/>
          <a:stretch>
            <a:fillRect/>
          </a:stretch>
        </p:blipFill>
        <p:spPr/>
      </p:pic>
    </p:spTree>
    <p:extLst>
      <p:ext uri="{BB962C8B-B14F-4D97-AF65-F5344CB8AC3E}">
        <p14:creationId xmlns:p14="http://schemas.microsoft.com/office/powerpoint/2010/main" val="25879928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Genome browsers - IGV</a:t>
            </a:r>
            <a:endParaRPr lang="en-US" dirty="0"/>
          </a:p>
        </p:txBody>
      </p:sp>
      <p:pic>
        <p:nvPicPr>
          <p:cNvPr id="4" name="Content Placeholder 3" descr="IGV.png"/>
          <p:cNvPicPr>
            <a:picLocks noGrp="1" noChangeAspect="1"/>
          </p:cNvPicPr>
          <p:nvPr>
            <p:ph idx="1"/>
          </p:nvPr>
        </p:nvPicPr>
        <p:blipFill>
          <a:blip r:embed="rId2">
            <a:extLst>
              <a:ext uri="{28A0092B-C50C-407E-A947-70E740481C1C}">
                <a14:useLocalDpi xmlns:a14="http://schemas.microsoft.com/office/drawing/2010/main" val="0"/>
              </a:ext>
            </a:extLst>
          </a:blip>
          <a:srcRect t="-13853" b="-13853"/>
          <a:stretch>
            <a:fillRect/>
          </a:stretch>
        </p:blipFill>
        <p:spPr/>
      </p:pic>
    </p:spTree>
    <p:extLst>
      <p:ext uri="{BB962C8B-B14F-4D97-AF65-F5344CB8AC3E}">
        <p14:creationId xmlns:p14="http://schemas.microsoft.com/office/powerpoint/2010/main" val="25879928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 example precision medicine exercise</a:t>
            </a:r>
            <a:endParaRPr lang="en-US" dirty="0"/>
          </a:p>
        </p:txBody>
      </p:sp>
      <p:pic>
        <p:nvPicPr>
          <p:cNvPr id="4" name="Content Placeholder 3" descr="GraphicalAbstract.pdf"/>
          <p:cNvPicPr>
            <a:picLocks noGrp="1" noChangeAspect="1"/>
          </p:cNvPicPr>
          <p:nvPr>
            <p:ph idx="1"/>
          </p:nvPr>
        </p:nvPicPr>
        <p:blipFill rotWithShape="1">
          <a:blip r:embed="rId2">
            <a:extLst>
              <a:ext uri="{28A0092B-C50C-407E-A947-70E740481C1C}">
                <a14:useLocalDpi xmlns:a14="http://schemas.microsoft.com/office/drawing/2010/main" val="0"/>
              </a:ext>
            </a:extLst>
          </a:blip>
          <a:srcRect t="-2484" b="-2356"/>
          <a:stretch/>
        </p:blipFill>
        <p:spPr>
          <a:xfrm>
            <a:off x="381000" y="959856"/>
            <a:ext cx="8382000" cy="3513763"/>
          </a:xfrm>
        </p:spPr>
      </p:pic>
      <p:pic>
        <p:nvPicPr>
          <p:cNvPr id="5" name="Picture 4" descr="All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552" y="4530395"/>
            <a:ext cx="8244048" cy="1939777"/>
          </a:xfrm>
          <a:prstGeom prst="rect">
            <a:avLst/>
          </a:prstGeom>
        </p:spPr>
      </p:pic>
      <p:sp>
        <p:nvSpPr>
          <p:cNvPr id="3" name="TextBox 2"/>
          <p:cNvSpPr txBox="1"/>
          <p:nvPr/>
        </p:nvSpPr>
        <p:spPr>
          <a:xfrm>
            <a:off x="3609383" y="6416850"/>
            <a:ext cx="2134794" cy="369332"/>
          </a:xfrm>
          <a:prstGeom prst="rect">
            <a:avLst/>
          </a:prstGeom>
          <a:noFill/>
        </p:spPr>
        <p:txBody>
          <a:bodyPr wrap="none" rtlCol="0">
            <a:spAutoFit/>
          </a:bodyPr>
          <a:lstStyle/>
          <a:p>
            <a:r>
              <a:rPr lang="en-US" dirty="0" smtClean="0">
                <a:hlinkClick r:id="rId4"/>
              </a:rPr>
              <a:t>Griffith et al. 2016</a:t>
            </a:r>
            <a:endParaRPr lang="en-US" dirty="0"/>
          </a:p>
        </p:txBody>
      </p:sp>
      <p:sp>
        <p:nvSpPr>
          <p:cNvPr id="6" name="TextBox 5"/>
          <p:cNvSpPr txBox="1"/>
          <p:nvPr/>
        </p:nvSpPr>
        <p:spPr>
          <a:xfrm>
            <a:off x="0" y="6582260"/>
            <a:ext cx="2070100" cy="276999"/>
          </a:xfrm>
          <a:prstGeom prst="rect">
            <a:avLst/>
          </a:prstGeom>
          <a:noFill/>
        </p:spPr>
        <p:txBody>
          <a:bodyPr wrap="square" rtlCol="0">
            <a:spAutoFit/>
          </a:bodyPr>
          <a:lstStyle/>
          <a:p>
            <a:r>
              <a:rPr lang="en-US" sz="1200" dirty="0" smtClean="0"/>
              <a:t>Kilannin Krysiak</a:t>
            </a:r>
            <a:endParaRPr lang="en-US" sz="1200" dirty="0"/>
          </a:p>
        </p:txBody>
      </p:sp>
    </p:spTree>
    <p:extLst>
      <p:ext uri="{BB962C8B-B14F-4D97-AF65-F5344CB8AC3E}">
        <p14:creationId xmlns:p14="http://schemas.microsoft.com/office/powerpoint/2010/main" val="222259786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Case history for ‘ALL1’</a:t>
            </a:r>
            <a:endParaRPr lang="en-US" dirty="0"/>
          </a:p>
        </p:txBody>
      </p:sp>
      <p:sp>
        <p:nvSpPr>
          <p:cNvPr id="5" name="TextBox 4"/>
          <p:cNvSpPr txBox="1"/>
          <p:nvPr/>
        </p:nvSpPr>
        <p:spPr>
          <a:xfrm>
            <a:off x="241709" y="5410200"/>
            <a:ext cx="8077200" cy="923330"/>
          </a:xfrm>
          <a:prstGeom prst="rect">
            <a:avLst/>
          </a:prstGeom>
          <a:noFill/>
        </p:spPr>
        <p:txBody>
          <a:bodyPr wrap="square" rtlCol="0">
            <a:spAutoFit/>
          </a:bodyPr>
          <a:lstStyle/>
          <a:p>
            <a:r>
              <a:rPr lang="en-US" dirty="0"/>
              <a:t>We ultimately profiled 18 samples from nine time points (bone marrow biopsies) throughout disease progression to better understand the evolution of this tumor</a:t>
            </a:r>
          </a:p>
        </p:txBody>
      </p:sp>
      <p:pic>
        <p:nvPicPr>
          <p:cNvPr id="10" name="Picture 9" descr="Figure1.pdf"/>
          <p:cNvPicPr>
            <a:picLocks noChangeAspect="1"/>
          </p:cNvPicPr>
          <p:nvPr/>
        </p:nvPicPr>
        <p:blipFill rotWithShape="1">
          <a:blip r:embed="rId3">
            <a:extLst>
              <a:ext uri="{28A0092B-C50C-407E-A947-70E740481C1C}">
                <a14:useLocalDpi xmlns:a14="http://schemas.microsoft.com/office/drawing/2010/main" val="0"/>
              </a:ext>
            </a:extLst>
          </a:blip>
          <a:srcRect t="-1" b="64888"/>
          <a:stretch/>
        </p:blipFill>
        <p:spPr>
          <a:xfrm>
            <a:off x="241709" y="1371600"/>
            <a:ext cx="8597491" cy="3505200"/>
          </a:xfrm>
          <a:prstGeom prst="rect">
            <a:avLst/>
          </a:prstGeom>
        </p:spPr>
      </p:pic>
    </p:spTree>
    <p:extLst>
      <p:ext uri="{BB962C8B-B14F-4D97-AF65-F5344CB8AC3E}">
        <p14:creationId xmlns:p14="http://schemas.microsoft.com/office/powerpoint/2010/main" val="224239050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4450"/>
            <a:ext cx="8534400" cy="761999"/>
          </a:xfrm>
        </p:spPr>
        <p:txBody>
          <a:bodyPr>
            <a:normAutofit fontScale="90000"/>
          </a:bodyPr>
          <a:lstStyle/>
          <a:p>
            <a:r>
              <a:rPr lang="en-US" dirty="0"/>
              <a:t>Comprehensive and integrative analysis was performed</a:t>
            </a:r>
          </a:p>
        </p:txBody>
      </p:sp>
      <p:pic>
        <p:nvPicPr>
          <p:cNvPr id="7" name="Content Placeholder 6" descr="Figure1.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751" t="37229" r="-2419"/>
          <a:stretch/>
        </p:blipFill>
        <p:spPr>
          <a:xfrm>
            <a:off x="685800" y="1066799"/>
            <a:ext cx="7593992" cy="5313257"/>
          </a:xfrm>
        </p:spPr>
      </p:pic>
      <p:sp>
        <p:nvSpPr>
          <p:cNvPr id="5" name="TextBox 4"/>
          <p:cNvSpPr txBox="1"/>
          <p:nvPr/>
        </p:nvSpPr>
        <p:spPr>
          <a:xfrm>
            <a:off x="0" y="6582260"/>
            <a:ext cx="2070100" cy="276999"/>
          </a:xfrm>
          <a:prstGeom prst="rect">
            <a:avLst/>
          </a:prstGeom>
          <a:noFill/>
        </p:spPr>
        <p:txBody>
          <a:bodyPr wrap="square" rtlCol="0">
            <a:spAutoFit/>
          </a:bodyPr>
          <a:lstStyle/>
          <a:p>
            <a:r>
              <a:rPr lang="en-US" sz="1200" dirty="0" smtClean="0"/>
              <a:t>Kilannin Krysiak</a:t>
            </a:r>
            <a:endParaRPr lang="en-US" sz="1200" dirty="0"/>
          </a:p>
        </p:txBody>
      </p:sp>
    </p:spTree>
    <p:extLst>
      <p:ext uri="{BB962C8B-B14F-4D97-AF65-F5344CB8AC3E}">
        <p14:creationId xmlns:p14="http://schemas.microsoft.com/office/powerpoint/2010/main" val="393479533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 very complex tumor genome was characterized</a:t>
            </a:r>
          </a:p>
        </p:txBody>
      </p:sp>
      <p:pic>
        <p:nvPicPr>
          <p:cNvPr id="8" name="Picture 7" descr="figur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990600"/>
            <a:ext cx="4789106" cy="5715000"/>
          </a:xfrm>
          <a:prstGeom prst="rect">
            <a:avLst/>
          </a:prstGeom>
        </p:spPr>
      </p:pic>
      <p:sp>
        <p:nvSpPr>
          <p:cNvPr id="9" name="TextBox 8"/>
          <p:cNvSpPr txBox="1"/>
          <p:nvPr/>
        </p:nvSpPr>
        <p:spPr>
          <a:xfrm>
            <a:off x="5562600" y="1143000"/>
            <a:ext cx="3399741" cy="3416320"/>
          </a:xfrm>
          <a:prstGeom prst="rect">
            <a:avLst/>
          </a:prstGeom>
          <a:noFill/>
        </p:spPr>
        <p:txBody>
          <a:bodyPr wrap="none" rtlCol="0">
            <a:spAutoFit/>
          </a:bodyPr>
          <a:lstStyle/>
          <a:p>
            <a:pPr marL="285750" indent="-285750">
              <a:buFont typeface="Arial"/>
              <a:buChar char="•"/>
            </a:pPr>
            <a:r>
              <a:rPr lang="pt-BR" i="1" dirty="0"/>
              <a:t>EP300</a:t>
            </a:r>
            <a:r>
              <a:rPr lang="pt-BR" dirty="0"/>
              <a:t> p.P250H</a:t>
            </a:r>
          </a:p>
          <a:p>
            <a:pPr marL="285750" indent="-285750">
              <a:buFont typeface="Arial"/>
              <a:buChar char="•"/>
            </a:pPr>
            <a:r>
              <a:rPr lang="pt-BR" dirty="0"/>
              <a:t>EP300 p.P252S </a:t>
            </a:r>
          </a:p>
          <a:p>
            <a:pPr marL="285750" indent="-285750">
              <a:buFont typeface="Arial"/>
              <a:buChar char="•"/>
            </a:pPr>
            <a:r>
              <a:rPr lang="pl-PL" i="1" dirty="0"/>
              <a:t>NF1</a:t>
            </a:r>
            <a:r>
              <a:rPr lang="pl-PL" dirty="0"/>
              <a:t> p.R2258* </a:t>
            </a:r>
          </a:p>
          <a:p>
            <a:pPr marL="285750" indent="-285750">
              <a:buFont typeface="Arial"/>
              <a:buChar char="•"/>
            </a:pPr>
            <a:r>
              <a:rPr lang="pl-PL" i="1" dirty="0"/>
              <a:t>NF1</a:t>
            </a:r>
            <a:r>
              <a:rPr lang="pl-PL" dirty="0"/>
              <a:t> LOH </a:t>
            </a:r>
          </a:p>
          <a:p>
            <a:pPr marL="285750" indent="-285750">
              <a:buFont typeface="Arial"/>
              <a:buChar char="•"/>
            </a:pPr>
            <a:r>
              <a:rPr lang="pl-PL" i="1" dirty="0"/>
              <a:t>SETD2</a:t>
            </a:r>
            <a:r>
              <a:rPr lang="pl-PL" dirty="0"/>
              <a:t> p.R2510fs </a:t>
            </a:r>
          </a:p>
          <a:p>
            <a:pPr marL="285750" indent="-285750">
              <a:buFont typeface="Arial"/>
              <a:buChar char="•"/>
            </a:pPr>
            <a:r>
              <a:rPr lang="pl-PL" i="1" dirty="0"/>
              <a:t>SETD2</a:t>
            </a:r>
            <a:r>
              <a:rPr lang="pl-PL" dirty="0"/>
              <a:t> </a:t>
            </a:r>
            <a:r>
              <a:rPr lang="pl-PL" dirty="0" err="1"/>
              <a:t>focal</a:t>
            </a:r>
            <a:r>
              <a:rPr lang="pl-PL" dirty="0"/>
              <a:t> </a:t>
            </a:r>
            <a:r>
              <a:rPr lang="pl-PL" dirty="0" err="1"/>
              <a:t>deletion</a:t>
            </a:r>
            <a:r>
              <a:rPr lang="pl-PL" dirty="0"/>
              <a:t> </a:t>
            </a:r>
          </a:p>
          <a:p>
            <a:pPr marL="285750" indent="-285750">
              <a:buFont typeface="Arial"/>
              <a:buChar char="•"/>
            </a:pPr>
            <a:r>
              <a:rPr lang="pl-PL" i="1" dirty="0"/>
              <a:t>XBP1</a:t>
            </a:r>
            <a:r>
              <a:rPr lang="pl-PL" dirty="0"/>
              <a:t> </a:t>
            </a:r>
            <a:r>
              <a:rPr lang="pl-PL" dirty="0" err="1"/>
              <a:t>focal</a:t>
            </a:r>
            <a:r>
              <a:rPr lang="pl-PL" dirty="0"/>
              <a:t> </a:t>
            </a:r>
            <a:r>
              <a:rPr lang="pl-PL" dirty="0" err="1"/>
              <a:t>deletion</a:t>
            </a:r>
            <a:r>
              <a:rPr lang="pl-PL" dirty="0"/>
              <a:t> </a:t>
            </a:r>
          </a:p>
          <a:p>
            <a:pPr marL="285750" indent="-285750">
              <a:buFont typeface="Arial"/>
              <a:buChar char="•"/>
            </a:pPr>
            <a:r>
              <a:rPr lang="pl-PL" i="1" dirty="0"/>
              <a:t>IKZF1</a:t>
            </a:r>
            <a:r>
              <a:rPr lang="pl-PL" dirty="0"/>
              <a:t> (</a:t>
            </a:r>
            <a:r>
              <a:rPr lang="pl-PL" dirty="0" err="1"/>
              <a:t>Ikaros</a:t>
            </a:r>
            <a:r>
              <a:rPr lang="pl-PL" dirty="0"/>
              <a:t>) </a:t>
            </a:r>
            <a:r>
              <a:rPr lang="pl-PL" dirty="0" err="1"/>
              <a:t>focal</a:t>
            </a:r>
            <a:r>
              <a:rPr lang="pl-PL" dirty="0"/>
              <a:t> </a:t>
            </a:r>
            <a:r>
              <a:rPr lang="pl-PL" dirty="0" err="1"/>
              <a:t>deletion</a:t>
            </a:r>
            <a:r>
              <a:rPr lang="pl-PL" dirty="0"/>
              <a:t> </a:t>
            </a:r>
          </a:p>
          <a:p>
            <a:pPr marL="285750" indent="-285750">
              <a:buFont typeface="Arial"/>
              <a:buChar char="•"/>
            </a:pPr>
            <a:r>
              <a:rPr lang="pl-PL" i="1" dirty="0"/>
              <a:t>RB1</a:t>
            </a:r>
            <a:r>
              <a:rPr lang="pl-PL" dirty="0"/>
              <a:t> </a:t>
            </a:r>
            <a:r>
              <a:rPr lang="pl-PL" dirty="0" err="1"/>
              <a:t>large</a:t>
            </a:r>
            <a:r>
              <a:rPr lang="pl-PL" dirty="0"/>
              <a:t> </a:t>
            </a:r>
            <a:r>
              <a:rPr lang="pl-PL" dirty="0" err="1"/>
              <a:t>deletion</a:t>
            </a:r>
            <a:r>
              <a:rPr lang="pl-PL" dirty="0"/>
              <a:t> </a:t>
            </a:r>
          </a:p>
          <a:p>
            <a:pPr marL="285750" indent="-285750">
              <a:buFont typeface="Arial"/>
              <a:buChar char="•"/>
            </a:pPr>
            <a:r>
              <a:rPr lang="pl-PL" i="1" dirty="0"/>
              <a:t>ETV6</a:t>
            </a:r>
            <a:r>
              <a:rPr lang="pl-PL" dirty="0"/>
              <a:t> </a:t>
            </a:r>
            <a:r>
              <a:rPr lang="pl-PL" dirty="0" err="1"/>
              <a:t>large</a:t>
            </a:r>
            <a:r>
              <a:rPr lang="pl-PL" dirty="0"/>
              <a:t> </a:t>
            </a:r>
            <a:r>
              <a:rPr lang="pl-PL" dirty="0" err="1"/>
              <a:t>deletion</a:t>
            </a:r>
            <a:r>
              <a:rPr lang="pl-PL" dirty="0"/>
              <a:t> </a:t>
            </a:r>
          </a:p>
          <a:p>
            <a:pPr marL="285750" indent="-285750">
              <a:buFont typeface="Arial"/>
              <a:buChar char="•"/>
            </a:pPr>
            <a:r>
              <a:rPr lang="pl-PL" dirty="0"/>
              <a:t>9p </a:t>
            </a:r>
            <a:r>
              <a:rPr lang="pl-PL" dirty="0" err="1"/>
              <a:t>deletion</a:t>
            </a:r>
            <a:r>
              <a:rPr lang="pl-PL" dirty="0"/>
              <a:t> (</a:t>
            </a:r>
            <a:r>
              <a:rPr lang="pl-PL" i="1" dirty="0"/>
              <a:t>PAX5</a:t>
            </a:r>
            <a:r>
              <a:rPr lang="pl-PL" dirty="0"/>
              <a:t>) </a:t>
            </a:r>
          </a:p>
          <a:p>
            <a:pPr marL="285750" indent="-285750">
              <a:buFont typeface="Arial"/>
              <a:buChar char="•"/>
            </a:pPr>
            <a:r>
              <a:rPr lang="pl-PL" i="1" dirty="0"/>
              <a:t>EP300-ZNF384</a:t>
            </a:r>
            <a:r>
              <a:rPr lang="pl-PL" dirty="0"/>
              <a:t> </a:t>
            </a:r>
            <a:r>
              <a:rPr lang="pl-PL" dirty="0" err="1"/>
              <a:t>fusion</a:t>
            </a:r>
            <a:endParaRPr lang="en-US" dirty="0"/>
          </a:p>
        </p:txBody>
      </p:sp>
    </p:spTree>
    <p:extLst>
      <p:ext uri="{BB962C8B-B14F-4D97-AF65-F5344CB8AC3E}">
        <p14:creationId xmlns:p14="http://schemas.microsoft.com/office/powerpoint/2010/main" val="344111496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 of module 1</a:t>
            </a:r>
            <a:endParaRPr lang="en-US" dirty="0"/>
          </a:p>
        </p:txBody>
      </p:sp>
      <p:sp>
        <p:nvSpPr>
          <p:cNvPr id="3" name="Content Placeholder 2"/>
          <p:cNvSpPr>
            <a:spLocks noGrp="1"/>
          </p:cNvSpPr>
          <p:nvPr>
            <p:ph idx="1"/>
          </p:nvPr>
        </p:nvSpPr>
        <p:spPr/>
        <p:txBody>
          <a:bodyPr>
            <a:normAutofit lnSpcReduction="10000"/>
          </a:bodyPr>
          <a:lstStyle/>
          <a:p>
            <a:r>
              <a:rPr lang="en-US" dirty="0"/>
              <a:t>Introduction to genomic data visualization and </a:t>
            </a:r>
            <a:r>
              <a:rPr lang="en-US" dirty="0" smtClean="0"/>
              <a:t>interpretation</a:t>
            </a:r>
          </a:p>
          <a:p>
            <a:pPr lvl="1"/>
            <a:endParaRPr lang="en-US" dirty="0" smtClean="0"/>
          </a:p>
          <a:p>
            <a:r>
              <a:rPr lang="en-US" dirty="0" smtClean="0"/>
              <a:t>Introduction</a:t>
            </a:r>
          </a:p>
          <a:p>
            <a:r>
              <a:rPr lang="en-US" dirty="0" smtClean="0"/>
              <a:t>Central dogma</a:t>
            </a:r>
          </a:p>
          <a:p>
            <a:r>
              <a:rPr lang="en-US" dirty="0" smtClean="0"/>
              <a:t>‘</a:t>
            </a:r>
            <a:r>
              <a:rPr lang="en-US" dirty="0" err="1" smtClean="0"/>
              <a:t>Omics</a:t>
            </a:r>
            <a:r>
              <a:rPr lang="en-US" dirty="0" smtClean="0"/>
              <a:t> technologies</a:t>
            </a:r>
            <a:endParaRPr lang="en-US" dirty="0"/>
          </a:p>
          <a:p>
            <a:r>
              <a:rPr lang="en-US" dirty="0" smtClean="0"/>
              <a:t>Common </a:t>
            </a:r>
            <a:r>
              <a:rPr lang="en-US" dirty="0"/>
              <a:t>genomic file formats</a:t>
            </a:r>
          </a:p>
          <a:p>
            <a:r>
              <a:rPr lang="en-US" dirty="0"/>
              <a:t>Genome annotation resources</a:t>
            </a:r>
          </a:p>
          <a:p>
            <a:r>
              <a:rPr lang="en-US" dirty="0"/>
              <a:t>Common problems</a:t>
            </a:r>
          </a:p>
          <a:p>
            <a:r>
              <a:rPr lang="en-US" dirty="0"/>
              <a:t>Genome browsers</a:t>
            </a:r>
          </a:p>
          <a:p>
            <a:r>
              <a:rPr lang="en-US" dirty="0" smtClean="0"/>
              <a:t>Fundamentals of data visualization</a:t>
            </a:r>
          </a:p>
          <a:p>
            <a:r>
              <a:rPr lang="en-US" dirty="0" smtClean="0"/>
              <a:t>Best practices in visualization</a:t>
            </a:r>
          </a:p>
          <a:p>
            <a:r>
              <a:rPr lang="en-US" dirty="0"/>
              <a:t>Examples of visualization in </a:t>
            </a:r>
            <a:r>
              <a:rPr lang="en-US" dirty="0" smtClean="0"/>
              <a:t>R</a:t>
            </a:r>
            <a:endParaRPr lang="en-US" dirty="0"/>
          </a:p>
        </p:txBody>
      </p:sp>
    </p:spTree>
    <p:extLst>
      <p:ext uri="{BB962C8B-B14F-4D97-AF65-F5344CB8AC3E}">
        <p14:creationId xmlns:p14="http://schemas.microsoft.com/office/powerpoint/2010/main" val="42651070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200" dirty="0"/>
              <a:t>Transcriptome analysis was as important as genome </a:t>
            </a:r>
            <a:r>
              <a:rPr lang="en-US" sz="2200" dirty="0" smtClean="0"/>
              <a:t>analysis</a:t>
            </a:r>
            <a:endParaRPr lang="en-US" sz="2200" dirty="0"/>
          </a:p>
        </p:txBody>
      </p:sp>
      <p:pic>
        <p:nvPicPr>
          <p:cNvPr id="5" name="Content Placeholder 4" descr="Figure3.png"/>
          <p:cNvPicPr>
            <a:picLocks noGrp="1" noChangeAspect="1"/>
          </p:cNvPicPr>
          <p:nvPr>
            <p:ph idx="1"/>
          </p:nvPr>
        </p:nvPicPr>
        <p:blipFill>
          <a:blip r:embed="rId3">
            <a:extLst>
              <a:ext uri="{28A0092B-C50C-407E-A947-70E740481C1C}">
                <a14:useLocalDpi xmlns:a14="http://schemas.microsoft.com/office/drawing/2010/main" val="0"/>
              </a:ext>
            </a:extLst>
          </a:blip>
          <a:srcRect l="-20642" r="-20642"/>
          <a:stretch>
            <a:fillRect/>
          </a:stretch>
        </p:blipFill>
        <p:spPr/>
      </p:pic>
    </p:spTree>
    <p:extLst>
      <p:ext uri="{BB962C8B-B14F-4D97-AF65-F5344CB8AC3E}">
        <p14:creationId xmlns:p14="http://schemas.microsoft.com/office/powerpoint/2010/main" val="95003172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personalized therapy and disease monitoring assays were developed</a:t>
            </a:r>
          </a:p>
        </p:txBody>
      </p:sp>
      <p:pic>
        <p:nvPicPr>
          <p:cNvPr id="7" name="Content Placeholder 6" descr="Figure4.png"/>
          <p:cNvPicPr>
            <a:picLocks noGrp="1" noChangeAspect="1"/>
          </p:cNvPicPr>
          <p:nvPr>
            <p:ph idx="1"/>
          </p:nvPr>
        </p:nvPicPr>
        <p:blipFill rotWithShape="1">
          <a:blip r:embed="rId3">
            <a:extLst>
              <a:ext uri="{28A0092B-C50C-407E-A947-70E740481C1C}">
                <a14:useLocalDpi xmlns:a14="http://schemas.microsoft.com/office/drawing/2010/main" val="0"/>
              </a:ext>
            </a:extLst>
          </a:blip>
          <a:srcRect l="274" r="-500" b="4823"/>
          <a:stretch/>
        </p:blipFill>
        <p:spPr>
          <a:xfrm>
            <a:off x="457200" y="1041273"/>
            <a:ext cx="7848600" cy="5443000"/>
          </a:xfrm>
        </p:spPr>
      </p:pic>
      <p:sp>
        <p:nvSpPr>
          <p:cNvPr id="5" name="TextBox 4"/>
          <p:cNvSpPr txBox="1"/>
          <p:nvPr/>
        </p:nvSpPr>
        <p:spPr>
          <a:xfrm>
            <a:off x="0" y="6582260"/>
            <a:ext cx="2070100" cy="276999"/>
          </a:xfrm>
          <a:prstGeom prst="rect">
            <a:avLst/>
          </a:prstGeom>
          <a:noFill/>
        </p:spPr>
        <p:txBody>
          <a:bodyPr wrap="square" rtlCol="0">
            <a:spAutoFit/>
          </a:bodyPr>
          <a:lstStyle/>
          <a:p>
            <a:r>
              <a:rPr lang="en-US" sz="1200" dirty="0" smtClean="0"/>
              <a:t>Zachary Skidmore</a:t>
            </a:r>
            <a:endParaRPr lang="en-US" sz="1200" dirty="0"/>
          </a:p>
        </p:txBody>
      </p:sp>
    </p:spTree>
    <p:extLst>
      <p:ext uri="{BB962C8B-B14F-4D97-AF65-F5344CB8AC3E}">
        <p14:creationId xmlns:p14="http://schemas.microsoft.com/office/powerpoint/2010/main" val="23654055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tx1"/>
                </a:solidFill>
              </a:rPr>
              <a:t>Visualization tumor clonality and evolution</a:t>
            </a:r>
            <a:endParaRPr lang="en-US" dirty="0"/>
          </a:p>
        </p:txBody>
      </p:sp>
      <p:pic>
        <p:nvPicPr>
          <p:cNvPr id="4" name="Shape 91"/>
          <p:cNvPicPr preferRelativeResize="0"/>
          <p:nvPr/>
        </p:nvPicPr>
        <p:blipFill>
          <a:blip r:embed="rId3">
            <a:alphaModFix/>
          </a:blip>
          <a:stretch>
            <a:fillRect/>
          </a:stretch>
        </p:blipFill>
        <p:spPr>
          <a:xfrm>
            <a:off x="730436" y="995355"/>
            <a:ext cx="2803766" cy="2063396"/>
          </a:xfrm>
          <a:prstGeom prst="rect">
            <a:avLst/>
          </a:prstGeom>
          <a:noFill/>
          <a:ln>
            <a:noFill/>
          </a:ln>
        </p:spPr>
      </p:pic>
      <p:pic>
        <p:nvPicPr>
          <p:cNvPr id="5" name="Shape 98"/>
          <p:cNvPicPr preferRelativeResize="0"/>
          <p:nvPr/>
        </p:nvPicPr>
        <p:blipFill>
          <a:blip r:embed="rId4">
            <a:alphaModFix/>
          </a:blip>
          <a:stretch>
            <a:fillRect/>
          </a:stretch>
        </p:blipFill>
        <p:spPr>
          <a:xfrm>
            <a:off x="1328471" y="3821351"/>
            <a:ext cx="6219148" cy="2631655"/>
          </a:xfrm>
          <a:prstGeom prst="rect">
            <a:avLst/>
          </a:prstGeom>
          <a:noFill/>
          <a:ln>
            <a:noFill/>
          </a:ln>
        </p:spPr>
      </p:pic>
      <p:pic>
        <p:nvPicPr>
          <p:cNvPr id="6" name="Shape 106"/>
          <p:cNvPicPr preferRelativeResize="0"/>
          <p:nvPr/>
        </p:nvPicPr>
        <p:blipFill rotWithShape="1">
          <a:blip r:embed="rId5">
            <a:alphaModFix/>
          </a:blip>
          <a:srcRect l="61275" t="10977" b="21672"/>
          <a:stretch/>
        </p:blipFill>
        <p:spPr>
          <a:xfrm>
            <a:off x="5187491" y="995355"/>
            <a:ext cx="2790016" cy="2063396"/>
          </a:xfrm>
          <a:prstGeom prst="rect">
            <a:avLst/>
          </a:prstGeom>
          <a:noFill/>
          <a:ln>
            <a:noFill/>
          </a:ln>
        </p:spPr>
      </p:pic>
      <p:sp>
        <p:nvSpPr>
          <p:cNvPr id="7" name="TextBox 6"/>
          <p:cNvSpPr txBox="1"/>
          <p:nvPr/>
        </p:nvSpPr>
        <p:spPr>
          <a:xfrm>
            <a:off x="4896886" y="3061756"/>
            <a:ext cx="3441435" cy="646331"/>
          </a:xfrm>
          <a:prstGeom prst="rect">
            <a:avLst/>
          </a:prstGeom>
          <a:noFill/>
        </p:spPr>
        <p:txBody>
          <a:bodyPr wrap="square" rtlCol="0">
            <a:spAutoFit/>
          </a:bodyPr>
          <a:lstStyle/>
          <a:p>
            <a:r>
              <a:rPr lang="en-US" dirty="0" smtClean="0"/>
              <a:t>Tumors are often genetically diverse collections of cells</a:t>
            </a:r>
            <a:endParaRPr lang="en-US" dirty="0"/>
          </a:p>
        </p:txBody>
      </p:sp>
      <p:sp>
        <p:nvSpPr>
          <p:cNvPr id="8" name="TextBox 7"/>
          <p:cNvSpPr txBox="1"/>
          <p:nvPr/>
        </p:nvSpPr>
        <p:spPr>
          <a:xfrm>
            <a:off x="730436" y="3061756"/>
            <a:ext cx="3441435" cy="646331"/>
          </a:xfrm>
          <a:prstGeom prst="rect">
            <a:avLst/>
          </a:prstGeom>
          <a:noFill/>
        </p:spPr>
        <p:txBody>
          <a:bodyPr wrap="square" rtlCol="0">
            <a:spAutoFit/>
          </a:bodyPr>
          <a:lstStyle/>
          <a:p>
            <a:r>
              <a:rPr lang="en-US" dirty="0" smtClean="0"/>
              <a:t>Tumors are often impure </a:t>
            </a:r>
          </a:p>
          <a:p>
            <a:r>
              <a:rPr lang="en-US" dirty="0" smtClean="0"/>
              <a:t>(contain normal cells)</a:t>
            </a:r>
            <a:endParaRPr lang="en-US" dirty="0"/>
          </a:p>
        </p:txBody>
      </p:sp>
      <p:sp>
        <p:nvSpPr>
          <p:cNvPr id="9" name="TextBox 8"/>
          <p:cNvSpPr txBox="1"/>
          <p:nvPr/>
        </p:nvSpPr>
        <p:spPr>
          <a:xfrm>
            <a:off x="2693760" y="6453006"/>
            <a:ext cx="3441435" cy="369332"/>
          </a:xfrm>
          <a:prstGeom prst="rect">
            <a:avLst/>
          </a:prstGeom>
          <a:noFill/>
        </p:spPr>
        <p:txBody>
          <a:bodyPr wrap="square" rtlCol="0">
            <a:spAutoFit/>
          </a:bodyPr>
          <a:lstStyle/>
          <a:p>
            <a:r>
              <a:rPr lang="en-US" dirty="0" smtClean="0"/>
              <a:t>Tumors may be aneuploid</a:t>
            </a:r>
            <a:endParaRPr lang="en-US" dirty="0"/>
          </a:p>
        </p:txBody>
      </p:sp>
    </p:spTree>
    <p:extLst>
      <p:ext uri="{BB962C8B-B14F-4D97-AF65-F5344CB8AC3E}">
        <p14:creationId xmlns:p14="http://schemas.microsoft.com/office/powerpoint/2010/main" val="2079724835"/>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87" y="148903"/>
            <a:ext cx="8770973" cy="571056"/>
          </a:xfrm>
        </p:spPr>
        <p:txBody>
          <a:bodyPr>
            <a:normAutofit/>
          </a:bodyPr>
          <a:lstStyle/>
          <a:p>
            <a:r>
              <a:rPr lang="en-US" dirty="0" smtClean="0"/>
              <a:t>A ‘simple’ bi-clonal tumor</a:t>
            </a:r>
            <a:endParaRPr lang="en-US" dirty="0"/>
          </a:p>
        </p:txBody>
      </p:sp>
      <p:pic>
        <p:nvPicPr>
          <p:cNvPr id="6" name="Picture 5" descr="aml103.clonality.tiff"/>
          <p:cNvPicPr>
            <a:picLocks noChangeAspect="1"/>
          </p:cNvPicPr>
          <p:nvPr/>
        </p:nvPicPr>
        <p:blipFill rotWithShape="1">
          <a:blip r:embed="rId3">
            <a:extLst>
              <a:ext uri="{28A0092B-C50C-407E-A947-70E740481C1C}">
                <a14:useLocalDpi xmlns:a14="http://schemas.microsoft.com/office/drawing/2010/main" val="0"/>
              </a:ext>
            </a:extLst>
          </a:blip>
          <a:srcRect l="2682" t="6698" r="2917" b="75602"/>
          <a:stretch/>
        </p:blipFill>
        <p:spPr>
          <a:xfrm>
            <a:off x="635842" y="1305405"/>
            <a:ext cx="5658082" cy="2414675"/>
          </a:xfrm>
          <a:prstGeom prst="rect">
            <a:avLst/>
          </a:prstGeom>
        </p:spPr>
      </p:pic>
      <p:pic>
        <p:nvPicPr>
          <p:cNvPr id="7" name="Picture 6" descr="aml103.clonality.tiff"/>
          <p:cNvPicPr>
            <a:picLocks noChangeAspect="1"/>
          </p:cNvPicPr>
          <p:nvPr/>
        </p:nvPicPr>
        <p:blipFill rotWithShape="1">
          <a:blip r:embed="rId3">
            <a:extLst>
              <a:ext uri="{28A0092B-C50C-407E-A947-70E740481C1C}">
                <a14:useLocalDpi xmlns:a14="http://schemas.microsoft.com/office/drawing/2010/main" val="0"/>
              </a:ext>
            </a:extLst>
          </a:blip>
          <a:srcRect l="3899" t="42695" r="3215" b="40449"/>
          <a:stretch/>
        </p:blipFill>
        <p:spPr>
          <a:xfrm>
            <a:off x="712814" y="3894997"/>
            <a:ext cx="5578829" cy="2304380"/>
          </a:xfrm>
          <a:prstGeom prst="rect">
            <a:avLst/>
          </a:prstGeom>
        </p:spPr>
      </p:pic>
      <p:sp>
        <p:nvSpPr>
          <p:cNvPr id="8" name="TextBox 7"/>
          <p:cNvSpPr txBox="1"/>
          <p:nvPr/>
        </p:nvSpPr>
        <p:spPr>
          <a:xfrm rot="16200000">
            <a:off x="-422007" y="4800021"/>
            <a:ext cx="2052402" cy="369332"/>
          </a:xfrm>
          <a:prstGeom prst="rect">
            <a:avLst/>
          </a:prstGeom>
          <a:noFill/>
        </p:spPr>
        <p:txBody>
          <a:bodyPr wrap="none" rtlCol="0">
            <a:spAutoFit/>
          </a:bodyPr>
          <a:lstStyle/>
          <a:p>
            <a:r>
              <a:rPr lang="en-US" dirty="0" smtClean="0"/>
              <a:t>Read coverage (X)</a:t>
            </a:r>
            <a:endParaRPr lang="en-US" dirty="0"/>
          </a:p>
        </p:txBody>
      </p:sp>
      <p:sp>
        <p:nvSpPr>
          <p:cNvPr id="9" name="TextBox 8"/>
          <p:cNvSpPr txBox="1"/>
          <p:nvPr/>
        </p:nvSpPr>
        <p:spPr>
          <a:xfrm>
            <a:off x="1956478" y="870585"/>
            <a:ext cx="3377848" cy="369332"/>
          </a:xfrm>
          <a:prstGeom prst="rect">
            <a:avLst/>
          </a:prstGeom>
          <a:noFill/>
        </p:spPr>
        <p:txBody>
          <a:bodyPr wrap="none" rtlCol="0">
            <a:spAutoFit/>
          </a:bodyPr>
          <a:lstStyle/>
          <a:p>
            <a:r>
              <a:rPr lang="en-US" dirty="0" smtClean="0"/>
              <a:t>Tumor variant allele frequency</a:t>
            </a:r>
            <a:endParaRPr lang="en-US" dirty="0"/>
          </a:p>
        </p:txBody>
      </p:sp>
      <p:sp>
        <p:nvSpPr>
          <p:cNvPr id="11" name="TextBox 10"/>
          <p:cNvSpPr txBox="1"/>
          <p:nvPr/>
        </p:nvSpPr>
        <p:spPr>
          <a:xfrm rot="16200000">
            <a:off x="-73903" y="2412421"/>
            <a:ext cx="1265678" cy="369332"/>
          </a:xfrm>
          <a:prstGeom prst="rect">
            <a:avLst/>
          </a:prstGeom>
          <a:noFill/>
        </p:spPr>
        <p:txBody>
          <a:bodyPr wrap="none" rtlCol="0">
            <a:spAutoFit/>
          </a:bodyPr>
          <a:lstStyle/>
          <a:p>
            <a:r>
              <a:rPr lang="en-US" dirty="0" smtClean="0"/>
              <a:t>Proportion</a:t>
            </a:r>
            <a:endParaRPr lang="en-US" dirty="0"/>
          </a:p>
        </p:txBody>
      </p:sp>
      <p:sp>
        <p:nvSpPr>
          <p:cNvPr id="12" name="TextBox 11"/>
          <p:cNvSpPr txBox="1"/>
          <p:nvPr/>
        </p:nvSpPr>
        <p:spPr>
          <a:xfrm>
            <a:off x="1752632" y="6040889"/>
            <a:ext cx="3377848" cy="369332"/>
          </a:xfrm>
          <a:prstGeom prst="rect">
            <a:avLst/>
          </a:prstGeom>
          <a:noFill/>
        </p:spPr>
        <p:txBody>
          <a:bodyPr wrap="none" rtlCol="0">
            <a:spAutoFit/>
          </a:bodyPr>
          <a:lstStyle/>
          <a:p>
            <a:r>
              <a:rPr lang="en-US" dirty="0" smtClean="0"/>
              <a:t>Tumor variant allele frequency</a:t>
            </a:r>
            <a:endParaRPr lang="en-US" dirty="0"/>
          </a:p>
        </p:txBody>
      </p:sp>
      <p:sp>
        <p:nvSpPr>
          <p:cNvPr id="13" name="TextBox 12"/>
          <p:cNvSpPr txBox="1"/>
          <p:nvPr/>
        </p:nvSpPr>
        <p:spPr>
          <a:xfrm>
            <a:off x="1752631" y="6040889"/>
            <a:ext cx="3377848" cy="369332"/>
          </a:xfrm>
          <a:prstGeom prst="rect">
            <a:avLst/>
          </a:prstGeom>
          <a:noFill/>
        </p:spPr>
        <p:txBody>
          <a:bodyPr wrap="none" rtlCol="0">
            <a:spAutoFit/>
          </a:bodyPr>
          <a:lstStyle/>
          <a:p>
            <a:r>
              <a:rPr lang="en-US" dirty="0" smtClean="0"/>
              <a:t>Tumor variant allele frequency</a:t>
            </a:r>
            <a:endParaRPr lang="en-US" dirty="0"/>
          </a:p>
        </p:txBody>
      </p:sp>
      <p:sp>
        <p:nvSpPr>
          <p:cNvPr id="14" name="TextBox 13"/>
          <p:cNvSpPr txBox="1"/>
          <p:nvPr/>
        </p:nvSpPr>
        <p:spPr>
          <a:xfrm>
            <a:off x="6304304" y="4889028"/>
            <a:ext cx="2500889" cy="461665"/>
          </a:xfrm>
          <a:prstGeom prst="rect">
            <a:avLst/>
          </a:prstGeom>
          <a:noFill/>
        </p:spPr>
        <p:txBody>
          <a:bodyPr wrap="square" rtlCol="0">
            <a:spAutoFit/>
          </a:bodyPr>
          <a:lstStyle/>
          <a:p>
            <a:r>
              <a:rPr lang="en-US" sz="2400" b="1" dirty="0" smtClean="0"/>
              <a:t>WGS data</a:t>
            </a:r>
          </a:p>
        </p:txBody>
      </p:sp>
      <p:sp>
        <p:nvSpPr>
          <p:cNvPr id="15" name="TextBox 14"/>
          <p:cNvSpPr txBox="1"/>
          <p:nvPr/>
        </p:nvSpPr>
        <p:spPr>
          <a:xfrm>
            <a:off x="4259327" y="4352787"/>
            <a:ext cx="574196" cy="369332"/>
          </a:xfrm>
          <a:prstGeom prst="rect">
            <a:avLst/>
          </a:prstGeom>
          <a:noFill/>
        </p:spPr>
        <p:txBody>
          <a:bodyPr wrap="none" rtlCol="0">
            <a:spAutoFit/>
          </a:bodyPr>
          <a:lstStyle/>
          <a:p>
            <a:r>
              <a:rPr lang="en-US" dirty="0" smtClean="0"/>
              <a:t>NF1</a:t>
            </a:r>
            <a:endParaRPr lang="en-US" dirty="0"/>
          </a:p>
        </p:txBody>
      </p:sp>
      <p:pic>
        <p:nvPicPr>
          <p:cNvPr id="4" name="Picture 3" descr="TumorHeterogeneity_2-clon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9985" y="1305407"/>
            <a:ext cx="2387712" cy="2360071"/>
          </a:xfrm>
          <a:prstGeom prst="rect">
            <a:avLst/>
          </a:prstGeom>
        </p:spPr>
      </p:pic>
      <p:sp>
        <p:nvSpPr>
          <p:cNvPr id="16" name="Footer Placeholder 2"/>
          <p:cNvSpPr>
            <a:spLocks noGrp="1"/>
          </p:cNvSpPr>
          <p:nvPr>
            <p:ph type="ftr" sz="quarter" idx="10"/>
          </p:nvPr>
        </p:nvSpPr>
        <p:spPr>
          <a:xfrm>
            <a:off x="8439" y="6482784"/>
            <a:ext cx="8118929" cy="365125"/>
          </a:xfrm>
        </p:spPr>
        <p:txBody>
          <a:bodyPr/>
          <a:lstStyle/>
          <a:p>
            <a:r>
              <a:rPr lang="en-US" dirty="0"/>
              <a:t>Malachi Griffith </a:t>
            </a:r>
            <a:r>
              <a:rPr lang="en-US" dirty="0" smtClean="0"/>
              <a:t>&lt;mgriffit</a:t>
            </a:r>
            <a:r>
              <a:rPr lang="en-US" dirty="0"/>
              <a:t>@</a:t>
            </a:r>
            <a:r>
              <a:rPr lang="en-US" dirty="0" smtClean="0"/>
              <a:t>genome.wustl.edu&gt;</a:t>
            </a:r>
            <a:endParaRPr lang="en-US" dirty="0"/>
          </a:p>
        </p:txBody>
      </p:sp>
    </p:spTree>
    <p:extLst>
      <p:ext uri="{BB962C8B-B14F-4D97-AF65-F5344CB8AC3E}">
        <p14:creationId xmlns:p14="http://schemas.microsoft.com/office/powerpoint/2010/main" val="34747111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Shape 357"/>
          <p:cNvSpPr txBox="1">
            <a:spLocks noGrp="1"/>
          </p:cNvSpPr>
          <p:nvPr>
            <p:ph type="title"/>
          </p:nvPr>
        </p:nvSpPr>
        <p:spPr>
          <a:xfrm>
            <a:off x="226785" y="110803"/>
            <a:ext cx="8636100" cy="571200"/>
          </a:xfrm>
          <a:prstGeom prst="rect">
            <a:avLst/>
          </a:prstGeom>
        </p:spPr>
        <p:txBody>
          <a:bodyPr lIns="91425" tIns="91425" rIns="91425" bIns="91425" anchor="ctr" anchorCtr="0">
            <a:noAutofit/>
          </a:bodyPr>
          <a:lstStyle/>
          <a:p>
            <a:pPr>
              <a:spcBef>
                <a:spcPts val="0"/>
              </a:spcBef>
              <a:buNone/>
            </a:pPr>
            <a:r>
              <a:rPr lang="en-US" dirty="0" smtClean="0"/>
              <a:t>Clusters correspond to distinct cell populations</a:t>
            </a:r>
            <a:endParaRPr lang="en" dirty="0"/>
          </a:p>
        </p:txBody>
      </p:sp>
      <p:pic>
        <p:nvPicPr>
          <p:cNvPr id="3" name="Picture 2" descr="Figure2_clonalityVisualization.png"/>
          <p:cNvPicPr>
            <a:picLocks noChangeAspect="1"/>
          </p:cNvPicPr>
          <p:nvPr/>
        </p:nvPicPr>
        <p:blipFill rotWithShape="1">
          <a:blip r:embed="rId3">
            <a:extLst>
              <a:ext uri="{28A0092B-C50C-407E-A947-70E740481C1C}">
                <a14:useLocalDpi xmlns:a14="http://schemas.microsoft.com/office/drawing/2010/main" val="0"/>
              </a:ext>
            </a:extLst>
          </a:blip>
          <a:srcRect l="3192" b="50065"/>
          <a:stretch/>
        </p:blipFill>
        <p:spPr>
          <a:xfrm>
            <a:off x="699267" y="913212"/>
            <a:ext cx="7908105" cy="5693300"/>
          </a:xfrm>
          <a:prstGeom prst="rect">
            <a:avLst/>
          </a:prstGeom>
        </p:spPr>
      </p:pic>
    </p:spTree>
    <p:extLst>
      <p:ext uri="{BB962C8B-B14F-4D97-AF65-F5344CB8AC3E}">
        <p14:creationId xmlns:p14="http://schemas.microsoft.com/office/powerpoint/2010/main" val="15599658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Using a “cell map” to represent the variant clusters in 100 hypothetical cells of a tissue</a:t>
            </a:r>
            <a:endParaRPr lang="en-US" dirty="0"/>
          </a:p>
        </p:txBody>
      </p:sp>
      <p:pic>
        <p:nvPicPr>
          <p:cNvPr id="4" name="Content Placeholder 3" descr="Figure2_clonalityVisualization.png"/>
          <p:cNvPicPr>
            <a:picLocks noGrp="1" noChangeAspect="1"/>
          </p:cNvPicPr>
          <p:nvPr>
            <p:ph idx="1"/>
          </p:nvPr>
        </p:nvPicPr>
        <p:blipFill rotWithShape="1">
          <a:blip r:embed="rId2">
            <a:extLst>
              <a:ext uri="{28A0092B-C50C-407E-A947-70E740481C1C}">
                <a14:useLocalDpi xmlns:a14="http://schemas.microsoft.com/office/drawing/2010/main" val="0"/>
              </a:ext>
            </a:extLst>
          </a:blip>
          <a:srcRect l="3448" t="50165" r="143" b="14368"/>
          <a:stretch/>
        </p:blipFill>
        <p:spPr>
          <a:xfrm>
            <a:off x="189640" y="1483776"/>
            <a:ext cx="8646298" cy="4439448"/>
          </a:xfrm>
        </p:spPr>
      </p:pic>
    </p:spTree>
    <p:extLst>
      <p:ext uri="{BB962C8B-B14F-4D97-AF65-F5344CB8AC3E}">
        <p14:creationId xmlns:p14="http://schemas.microsoft.com/office/powerpoint/2010/main" val="27267915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 ‘fish’ plot is used to represent </a:t>
            </a:r>
            <a:r>
              <a:rPr lang="en-US" dirty="0"/>
              <a:t>s</a:t>
            </a:r>
            <a:r>
              <a:rPr lang="en-US" dirty="0" smtClean="0"/>
              <a:t>ub-clones lost and gained over time</a:t>
            </a:r>
            <a:endParaRPr lang="en-US" dirty="0"/>
          </a:p>
        </p:txBody>
      </p:sp>
      <p:pic>
        <p:nvPicPr>
          <p:cNvPr id="4" name="Content Placeholder 3" descr="AML31.fishplot.v2.pres.png"/>
          <p:cNvPicPr>
            <a:picLocks noGrp="1" noChangeAspect="1"/>
          </p:cNvPicPr>
          <p:nvPr>
            <p:ph idx="1"/>
          </p:nvPr>
        </p:nvPicPr>
        <p:blipFill rotWithShape="1">
          <a:blip r:embed="rId2">
            <a:extLst>
              <a:ext uri="{28A0092B-C50C-407E-A947-70E740481C1C}">
                <a14:useLocalDpi xmlns:a14="http://schemas.microsoft.com/office/drawing/2010/main" val="0"/>
              </a:ext>
            </a:extLst>
          </a:blip>
          <a:srcRect l="6088" t="6825" r="2780" b="3699"/>
          <a:stretch/>
        </p:blipFill>
        <p:spPr>
          <a:xfrm>
            <a:off x="179750" y="1646390"/>
            <a:ext cx="8783695" cy="3919978"/>
          </a:xfrm>
        </p:spPr>
      </p:pic>
    </p:spTree>
    <p:extLst>
      <p:ext uri="{BB962C8B-B14F-4D97-AF65-F5344CB8AC3E}">
        <p14:creationId xmlns:p14="http://schemas.microsoft.com/office/powerpoint/2010/main" val="3467141797"/>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Visualizing copy number variation</a:t>
            </a:r>
            <a:endParaRPr lang="en-US" dirty="0"/>
          </a:p>
        </p:txBody>
      </p:sp>
      <p:pic>
        <p:nvPicPr>
          <p:cNvPr id="7" name="Content Placeholder 6" descr="Gains_chr12.jpeg"/>
          <p:cNvPicPr>
            <a:picLocks noGrp="1" noChangeAspect="1"/>
          </p:cNvPicPr>
          <p:nvPr>
            <p:ph idx="1"/>
          </p:nvPr>
        </p:nvPicPr>
        <p:blipFill>
          <a:blip r:embed="rId3">
            <a:extLst>
              <a:ext uri="{28A0092B-C50C-407E-A947-70E740481C1C}">
                <a14:useLocalDpi xmlns:a14="http://schemas.microsoft.com/office/drawing/2010/main" val="0"/>
              </a:ext>
            </a:extLst>
          </a:blip>
          <a:srcRect t="-12544" b="-12544"/>
          <a:stretch>
            <a:fillRect/>
          </a:stretch>
        </p:blipFill>
        <p:spPr/>
      </p:pic>
      <p:sp>
        <p:nvSpPr>
          <p:cNvPr id="4" name="TextBox 3"/>
          <p:cNvSpPr txBox="1"/>
          <p:nvPr/>
        </p:nvSpPr>
        <p:spPr>
          <a:xfrm>
            <a:off x="1838463" y="5991583"/>
            <a:ext cx="5250155" cy="369332"/>
          </a:xfrm>
          <a:prstGeom prst="rect">
            <a:avLst/>
          </a:prstGeom>
          <a:noFill/>
        </p:spPr>
        <p:txBody>
          <a:bodyPr wrap="none" rtlCol="0">
            <a:spAutoFit/>
          </a:bodyPr>
          <a:lstStyle/>
          <a:p>
            <a:r>
              <a:rPr lang="en-US" dirty="0" smtClean="0"/>
              <a:t>KRAS amplification in a metastatic breast cancer</a:t>
            </a:r>
            <a:endParaRPr lang="en-US" dirty="0"/>
          </a:p>
        </p:txBody>
      </p:sp>
      <p:sp>
        <p:nvSpPr>
          <p:cNvPr id="5" name="TextBox 4"/>
          <p:cNvSpPr txBox="1"/>
          <p:nvPr/>
        </p:nvSpPr>
        <p:spPr>
          <a:xfrm>
            <a:off x="2667002" y="2835531"/>
            <a:ext cx="5545433" cy="369332"/>
          </a:xfrm>
          <a:prstGeom prst="rect">
            <a:avLst/>
          </a:prstGeom>
          <a:noFill/>
        </p:spPr>
        <p:txBody>
          <a:bodyPr wrap="none" rtlCol="0">
            <a:spAutoFit/>
          </a:bodyPr>
          <a:lstStyle/>
          <a:p>
            <a:r>
              <a:rPr lang="en-US" dirty="0" smtClean="0"/>
              <a:t>Mean tumor-normal depth per 10kb window plotted</a:t>
            </a:r>
            <a:endParaRPr lang="en-US" dirty="0"/>
          </a:p>
        </p:txBody>
      </p:sp>
    </p:spTree>
    <p:extLst>
      <p:ext uri="{BB962C8B-B14F-4D97-AF65-F5344CB8AC3E}">
        <p14:creationId xmlns:p14="http://schemas.microsoft.com/office/powerpoint/2010/main" val="26655722"/>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 ‘lollipop’ plot is used to variant recurrence in a gene  </a:t>
            </a:r>
            <a:endParaRPr lang="en-US" dirty="0"/>
          </a:p>
        </p:txBody>
      </p:sp>
      <p:pic>
        <p:nvPicPr>
          <p:cNvPr id="6" name="Content Placeholder 5" descr="ProteinPaint Cosmic KRAS.png"/>
          <p:cNvPicPr>
            <a:picLocks noGrp="1" noChangeAspect="1"/>
          </p:cNvPicPr>
          <p:nvPr>
            <p:ph idx="1"/>
          </p:nvPr>
        </p:nvPicPr>
        <p:blipFill>
          <a:blip r:embed="rId2">
            <a:extLst>
              <a:ext uri="{28A0092B-C50C-407E-A947-70E740481C1C}">
                <a14:useLocalDpi xmlns:a14="http://schemas.microsoft.com/office/drawing/2010/main" val="0"/>
              </a:ext>
            </a:extLst>
          </a:blip>
          <a:srcRect l="-10380" r="-10380"/>
          <a:stretch>
            <a:fillRect/>
          </a:stretch>
        </p:blipFill>
        <p:spPr/>
      </p:pic>
    </p:spTree>
    <p:extLst>
      <p:ext uri="{BB962C8B-B14F-4D97-AF65-F5344CB8AC3E}">
        <p14:creationId xmlns:p14="http://schemas.microsoft.com/office/powerpoint/2010/main" val="38290103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 ‘waterfall’ plot is one way to visualize the pattern of recurrence in a cohort</a:t>
            </a:r>
            <a:endParaRPr lang="en-US" dirty="0"/>
          </a:p>
        </p:txBody>
      </p:sp>
      <p:pic>
        <p:nvPicPr>
          <p:cNvPr id="6" name="Content Placeholder 5" descr="Mutation_heatmap.pdf"/>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l="-1197" t="3136" r="-1197"/>
          <a:stretch/>
        </p:blipFill>
        <p:spPr>
          <a:xfrm>
            <a:off x="381000" y="1200727"/>
            <a:ext cx="8382000" cy="4925436"/>
          </a:xfrm>
        </p:spPr>
      </p:pic>
      <p:sp>
        <p:nvSpPr>
          <p:cNvPr id="3" name="Rectangle 2"/>
          <p:cNvSpPr/>
          <p:nvPr/>
        </p:nvSpPr>
        <p:spPr>
          <a:xfrm>
            <a:off x="2209800" y="6310937"/>
            <a:ext cx="5562600" cy="369332"/>
          </a:xfrm>
          <a:prstGeom prst="rect">
            <a:avLst/>
          </a:prstGeom>
        </p:spPr>
        <p:txBody>
          <a:bodyPr wrap="square">
            <a:spAutoFit/>
          </a:bodyPr>
          <a:lstStyle/>
          <a:p>
            <a:pPr lvl="1"/>
            <a:r>
              <a:rPr lang="en-US" dirty="0">
                <a:hlinkClick r:id="rId3"/>
              </a:rPr>
              <a:t>https://github.com/griffithlab/GenVisR</a:t>
            </a:r>
            <a:endParaRPr lang="en-US" dirty="0"/>
          </a:p>
        </p:txBody>
      </p:sp>
    </p:spTree>
    <p:extLst>
      <p:ext uri="{BB962C8B-B14F-4D97-AF65-F5344CB8AC3E}">
        <p14:creationId xmlns:p14="http://schemas.microsoft.com/office/powerpoint/2010/main" val="38939084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we create visualizations of genomic data?</a:t>
            </a:r>
            <a:endParaRPr lang="en-US" dirty="0"/>
          </a:p>
        </p:txBody>
      </p:sp>
      <p:sp>
        <p:nvSpPr>
          <p:cNvPr id="3" name="Content Placeholder 2"/>
          <p:cNvSpPr>
            <a:spLocks noGrp="1"/>
          </p:cNvSpPr>
          <p:nvPr>
            <p:ph idx="1"/>
          </p:nvPr>
        </p:nvSpPr>
        <p:spPr/>
        <p:txBody>
          <a:bodyPr/>
          <a:lstStyle/>
          <a:p>
            <a:r>
              <a:rPr lang="en-US" dirty="0" smtClean="0"/>
              <a:t>Data exploration and interpretation of results</a:t>
            </a:r>
          </a:p>
          <a:p>
            <a:pPr lvl="1"/>
            <a:r>
              <a:rPr lang="en-US" dirty="0" smtClean="0"/>
              <a:t>QC analysis</a:t>
            </a:r>
          </a:p>
          <a:p>
            <a:pPr lvl="1"/>
            <a:r>
              <a:rPr lang="en-US" dirty="0" smtClean="0"/>
              <a:t>Understanding whether/how an experiment worked</a:t>
            </a:r>
          </a:p>
          <a:p>
            <a:pPr lvl="1"/>
            <a:r>
              <a:rPr lang="en-US" dirty="0" smtClean="0"/>
              <a:t>Discovery</a:t>
            </a:r>
          </a:p>
          <a:p>
            <a:pPr lvl="1"/>
            <a:endParaRPr lang="en-US" dirty="0" smtClean="0"/>
          </a:p>
          <a:p>
            <a:r>
              <a:rPr lang="en-US" dirty="0" smtClean="0"/>
              <a:t>Communication</a:t>
            </a:r>
          </a:p>
          <a:p>
            <a:pPr lvl="1"/>
            <a:r>
              <a:rPr lang="en-US" dirty="0" smtClean="0"/>
              <a:t>Slides for presentations</a:t>
            </a:r>
          </a:p>
          <a:p>
            <a:pPr lvl="2"/>
            <a:r>
              <a:rPr lang="en-US" dirty="0"/>
              <a:t>e</a:t>
            </a:r>
            <a:r>
              <a:rPr lang="en-US" dirty="0" smtClean="0"/>
              <a:t>.g. Keynote, </a:t>
            </a:r>
            <a:r>
              <a:rPr lang="en-US" dirty="0" err="1" smtClean="0"/>
              <a:t>Powerpoint</a:t>
            </a:r>
            <a:r>
              <a:rPr lang="en-US" dirty="0" smtClean="0"/>
              <a:t>, etc.</a:t>
            </a:r>
          </a:p>
          <a:p>
            <a:pPr lvl="1"/>
            <a:r>
              <a:rPr lang="en-US" dirty="0" smtClean="0"/>
              <a:t>Figures for publications</a:t>
            </a:r>
          </a:p>
          <a:p>
            <a:pPr lvl="2"/>
            <a:r>
              <a:rPr lang="en-US" dirty="0"/>
              <a:t>e</a:t>
            </a:r>
            <a:r>
              <a:rPr lang="en-US" dirty="0" smtClean="0"/>
              <a:t>.g. PDFs, PNGs, etc.</a:t>
            </a:r>
            <a:endParaRPr lang="en-US" dirty="0"/>
          </a:p>
        </p:txBody>
      </p:sp>
    </p:spTree>
    <p:extLst>
      <p:ext uri="{BB962C8B-B14F-4D97-AF65-F5344CB8AC3E}">
        <p14:creationId xmlns:p14="http://schemas.microsoft.com/office/powerpoint/2010/main" val="30945749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Heatmaps</a:t>
            </a:r>
            <a:r>
              <a:rPr lang="en-US" dirty="0"/>
              <a:t> </a:t>
            </a:r>
            <a:r>
              <a:rPr lang="en-US" dirty="0" smtClean="0"/>
              <a:t>are a common way to simultaneously visualize multiple features of a dataset</a:t>
            </a:r>
            <a:endParaRPr lang="en-US" dirty="0"/>
          </a:p>
        </p:txBody>
      </p:sp>
      <p:pic>
        <p:nvPicPr>
          <p:cNvPr id="4" name="Content Placeholder 3" descr="heatmap3_example.png"/>
          <p:cNvPicPr>
            <a:picLocks noGrp="1" noChangeAspect="1"/>
          </p:cNvPicPr>
          <p:nvPr>
            <p:ph idx="1"/>
          </p:nvPr>
        </p:nvPicPr>
        <p:blipFill>
          <a:blip r:embed="rId2">
            <a:extLst>
              <a:ext uri="{28A0092B-C50C-407E-A947-70E740481C1C}">
                <a14:useLocalDpi xmlns:a14="http://schemas.microsoft.com/office/drawing/2010/main" val="0"/>
              </a:ext>
            </a:extLst>
          </a:blip>
          <a:srcRect l="-34324" r="-34324"/>
          <a:stretch>
            <a:fillRect/>
          </a:stretch>
        </p:blipFill>
        <p:spPr/>
      </p:pic>
    </p:spTree>
    <p:extLst>
      <p:ext uri="{BB962C8B-B14F-4D97-AF65-F5344CB8AC3E}">
        <p14:creationId xmlns:p14="http://schemas.microsoft.com/office/powerpoint/2010/main" val="1791057341"/>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GenVisR was created to help others make common genomic visualizations</a:t>
            </a:r>
            <a:endParaRPr lang="en-US" dirty="0"/>
          </a:p>
        </p:txBody>
      </p:sp>
      <p:pic>
        <p:nvPicPr>
          <p:cNvPr id="7" name="Picture 6" descr="genvis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0459" y="941024"/>
            <a:ext cx="6141092" cy="5655829"/>
          </a:xfrm>
          <a:prstGeom prst="rect">
            <a:avLst/>
          </a:prstGeom>
        </p:spPr>
      </p:pic>
    </p:spTree>
    <p:extLst>
      <p:ext uri="{BB962C8B-B14F-4D97-AF65-F5344CB8AC3E}">
        <p14:creationId xmlns:p14="http://schemas.microsoft.com/office/powerpoint/2010/main" val="618329440"/>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Fundamentals of data visualization</a:t>
            </a:r>
            <a:endParaRPr lang="en-US" dirty="0"/>
          </a:p>
        </p:txBody>
      </p:sp>
      <p:sp>
        <p:nvSpPr>
          <p:cNvPr id="3" name="Content Placeholder 2"/>
          <p:cNvSpPr>
            <a:spLocks noGrp="1"/>
          </p:cNvSpPr>
          <p:nvPr>
            <p:ph idx="1"/>
          </p:nvPr>
        </p:nvSpPr>
        <p:spPr/>
        <p:txBody>
          <a:bodyPr/>
          <a:lstStyle/>
          <a:p>
            <a:r>
              <a:rPr lang="en-US" dirty="0" smtClean="0">
                <a:solidFill>
                  <a:schemeClr val="tx1"/>
                </a:solidFill>
              </a:rPr>
              <a:t>Where to learn more about the art and science of visualization:</a:t>
            </a:r>
          </a:p>
          <a:p>
            <a:pPr lvl="1"/>
            <a:r>
              <a:rPr lang="en-US" dirty="0" smtClean="0">
                <a:solidFill>
                  <a:schemeClr val="tx1"/>
                </a:solidFill>
              </a:rPr>
              <a:t>Collection of 40 Nature Methods articles on data visualization: </a:t>
            </a:r>
            <a:r>
              <a:rPr lang="en-US" dirty="0" smtClean="0">
                <a:solidFill>
                  <a:schemeClr val="tx1"/>
                </a:solidFill>
                <a:hlinkClick r:id="rId2"/>
              </a:rPr>
              <a:t>“Points of View” Articles</a:t>
            </a:r>
            <a:endParaRPr lang="en-US" dirty="0" smtClean="0">
              <a:solidFill>
                <a:schemeClr val="tx1"/>
              </a:solidFill>
            </a:endParaRPr>
          </a:p>
          <a:p>
            <a:r>
              <a:rPr lang="en-US" dirty="0" smtClean="0">
                <a:solidFill>
                  <a:schemeClr val="tx1"/>
                </a:solidFill>
              </a:rPr>
              <a:t>Resources for choosing colors</a:t>
            </a:r>
          </a:p>
          <a:p>
            <a:pPr lvl="1"/>
            <a:r>
              <a:rPr lang="en-US" dirty="0">
                <a:solidFill>
                  <a:schemeClr val="tx1"/>
                </a:solidFill>
                <a:hlinkClick r:id="rId3"/>
              </a:rPr>
              <a:t>http://colorbrewer2.org/</a:t>
            </a:r>
          </a:p>
          <a:p>
            <a:pPr lvl="1"/>
            <a:r>
              <a:rPr lang="en-US" dirty="0" smtClean="0">
                <a:solidFill>
                  <a:schemeClr val="tx1"/>
                </a:solidFill>
                <a:hlinkClick r:id="rId3"/>
              </a:rPr>
              <a:t>http</a:t>
            </a:r>
            <a:r>
              <a:rPr lang="en-US" dirty="0">
                <a:solidFill>
                  <a:schemeClr val="tx1"/>
                </a:solidFill>
                <a:hlinkClick r:id="rId3"/>
              </a:rPr>
              <a:t>://mkweb.bcgsc.ca/color</a:t>
            </a:r>
            <a:r>
              <a:rPr lang="en-US" dirty="0" smtClean="0">
                <a:solidFill>
                  <a:schemeClr val="tx1"/>
                </a:solidFill>
                <a:hlinkClick r:id="rId3"/>
              </a:rPr>
              <a:t>/</a:t>
            </a:r>
            <a:endParaRPr lang="en-US" dirty="0" smtClean="0">
              <a:solidFill>
                <a:schemeClr val="tx1"/>
              </a:solidFill>
            </a:endParaRPr>
          </a:p>
          <a:p>
            <a:pPr lvl="1"/>
            <a:r>
              <a:rPr lang="en-US" dirty="0" smtClean="0">
                <a:solidFill>
                  <a:schemeClr val="tx1"/>
                </a:solidFill>
                <a:hlinkClick r:id="rId4"/>
              </a:rPr>
              <a:t>Understanding and using Color Palettes</a:t>
            </a:r>
            <a:endParaRPr lang="en-US" dirty="0" smtClean="0">
              <a:solidFill>
                <a:schemeClr val="tx1"/>
              </a:solidFill>
            </a:endParaRPr>
          </a:p>
          <a:p>
            <a:endParaRPr lang="en-US" dirty="0" smtClean="0">
              <a:solidFill>
                <a:schemeClr val="tx1"/>
              </a:solidFill>
            </a:endParaRPr>
          </a:p>
          <a:p>
            <a:r>
              <a:rPr lang="en-US" dirty="0">
                <a:solidFill>
                  <a:schemeClr val="tx1"/>
                </a:solidFill>
              </a:rPr>
              <a:t>Credit to Martin </a:t>
            </a:r>
            <a:r>
              <a:rPr lang="en-US" dirty="0" err="1" smtClean="0">
                <a:solidFill>
                  <a:schemeClr val="tx1"/>
                </a:solidFill>
              </a:rPr>
              <a:t>Krzywinski</a:t>
            </a:r>
            <a:r>
              <a:rPr lang="en-US" dirty="0" smtClean="0">
                <a:solidFill>
                  <a:schemeClr val="tx1"/>
                </a:solidFill>
              </a:rPr>
              <a:t> for his extensive work in this area and many of the above resources</a:t>
            </a:r>
            <a:endParaRPr lang="en-US" dirty="0" smtClean="0">
              <a:solidFill>
                <a:schemeClr val="tx1"/>
              </a:solidFill>
            </a:endParaRPr>
          </a:p>
        </p:txBody>
      </p:sp>
    </p:spTree>
    <p:extLst>
      <p:ext uri="{BB962C8B-B14F-4D97-AF65-F5344CB8AC3E}">
        <p14:creationId xmlns:p14="http://schemas.microsoft.com/office/powerpoint/2010/main" val="1692349171"/>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practices from this workshop</a:t>
            </a:r>
            <a:endParaRPr lang="en-US" dirty="0"/>
          </a:p>
        </p:txBody>
      </p:sp>
      <p:sp>
        <p:nvSpPr>
          <p:cNvPr id="3" name="Content Placeholder 2"/>
          <p:cNvSpPr>
            <a:spLocks noGrp="1"/>
          </p:cNvSpPr>
          <p:nvPr>
            <p:ph idx="1"/>
          </p:nvPr>
        </p:nvSpPr>
        <p:spPr/>
        <p:txBody>
          <a:bodyPr/>
          <a:lstStyle/>
          <a:p>
            <a:r>
              <a:rPr lang="en-US" dirty="0" smtClean="0"/>
              <a:t>*Always* label axes</a:t>
            </a:r>
          </a:p>
          <a:p>
            <a:r>
              <a:rPr lang="en-US" dirty="0" smtClean="0"/>
              <a:t>Consider readability of font size</a:t>
            </a:r>
          </a:p>
          <a:p>
            <a:r>
              <a:rPr lang="en-US" dirty="0" smtClean="0"/>
              <a:t>Avoid vertical or angled text if possible</a:t>
            </a:r>
          </a:p>
          <a:p>
            <a:r>
              <a:rPr lang="en-US" dirty="0" smtClean="0"/>
              <a:t>Avoid unnecessary use of color, point shapes, etc.</a:t>
            </a:r>
          </a:p>
          <a:p>
            <a:r>
              <a:rPr lang="en-US" dirty="0" smtClean="0"/>
              <a:t>Chose colors wisely</a:t>
            </a:r>
          </a:p>
          <a:p>
            <a:r>
              <a:rPr lang="en-US" dirty="0" smtClean="0"/>
              <a:t>If individual data points are being plotted and have started to really pile up on top of each other consider using a density function</a:t>
            </a:r>
          </a:p>
          <a:p>
            <a:r>
              <a:rPr lang="en-US" dirty="0" smtClean="0"/>
              <a:t>Always be transparent about what data manipulation is taking place (e.g. log scale, filtering of outliers, etc.)</a:t>
            </a:r>
            <a:endParaRPr lang="en-US" dirty="0"/>
          </a:p>
        </p:txBody>
      </p:sp>
    </p:spTree>
    <p:extLst>
      <p:ext uri="{BB962C8B-B14F-4D97-AF65-F5344CB8AC3E}">
        <p14:creationId xmlns:p14="http://schemas.microsoft.com/office/powerpoint/2010/main" val="27237437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practices from the experts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hlinkClick r:id="rId2"/>
              </a:rPr>
              <a:t>Ten Simple Rules for Better </a:t>
            </a:r>
            <a:r>
              <a:rPr lang="en-US" dirty="0" smtClean="0">
                <a:hlinkClick r:id="rId2"/>
              </a:rPr>
              <a:t>Figures</a:t>
            </a:r>
            <a:r>
              <a:rPr lang="en-US" dirty="0" smtClean="0"/>
              <a:t> (</a:t>
            </a:r>
            <a:r>
              <a:rPr lang="en-US" dirty="0" err="1" smtClean="0"/>
              <a:t>Rougier</a:t>
            </a:r>
            <a:r>
              <a:rPr lang="en-US" dirty="0" smtClean="0"/>
              <a:t> et al. 2014):</a:t>
            </a:r>
          </a:p>
          <a:p>
            <a:pPr marL="0" indent="0">
              <a:buNone/>
            </a:pPr>
            <a:r>
              <a:rPr lang="en-US" dirty="0" smtClean="0"/>
              <a:t>Scientific visualizations should act as </a:t>
            </a:r>
            <a:r>
              <a:rPr lang="en-US" dirty="0"/>
              <a:t>a “a graphical interface between people and data</a:t>
            </a:r>
            <a:r>
              <a:rPr lang="en-US" dirty="0" smtClean="0"/>
              <a:t>”. Try to follow these rules.</a:t>
            </a:r>
            <a:endParaRPr lang="en-US" dirty="0"/>
          </a:p>
          <a:p>
            <a:pPr marL="457200" indent="-457200">
              <a:buFont typeface="+mj-lt"/>
              <a:buAutoNum type="arabicPeriod"/>
            </a:pPr>
            <a:r>
              <a:rPr lang="en-US" dirty="0"/>
              <a:t>Know Your </a:t>
            </a:r>
            <a:r>
              <a:rPr lang="en-US" dirty="0" smtClean="0"/>
              <a:t>Audience</a:t>
            </a:r>
          </a:p>
          <a:p>
            <a:pPr marL="457200" indent="-457200">
              <a:buFont typeface="+mj-lt"/>
              <a:buAutoNum type="arabicPeriod"/>
            </a:pPr>
            <a:r>
              <a:rPr lang="en-US" dirty="0"/>
              <a:t>Identify Your </a:t>
            </a:r>
            <a:r>
              <a:rPr lang="en-US" dirty="0" smtClean="0"/>
              <a:t>Message</a:t>
            </a:r>
          </a:p>
          <a:p>
            <a:pPr marL="457200" indent="-457200">
              <a:buFont typeface="+mj-lt"/>
              <a:buAutoNum type="arabicPeriod"/>
            </a:pPr>
            <a:r>
              <a:rPr lang="en-US" dirty="0"/>
              <a:t>Adapt the Figure to the Support </a:t>
            </a:r>
            <a:r>
              <a:rPr lang="en-US" dirty="0" smtClean="0"/>
              <a:t>Medium</a:t>
            </a:r>
          </a:p>
          <a:p>
            <a:pPr marL="457200" indent="-457200">
              <a:buFont typeface="+mj-lt"/>
              <a:buAutoNum type="arabicPeriod"/>
            </a:pPr>
            <a:r>
              <a:rPr lang="en-US" dirty="0"/>
              <a:t>Captions Are Not </a:t>
            </a:r>
            <a:r>
              <a:rPr lang="en-US" dirty="0" smtClean="0"/>
              <a:t>Optional</a:t>
            </a:r>
          </a:p>
          <a:p>
            <a:pPr marL="457200" indent="-457200">
              <a:buFont typeface="+mj-lt"/>
              <a:buAutoNum type="arabicPeriod"/>
            </a:pPr>
            <a:r>
              <a:rPr lang="en-US" dirty="0"/>
              <a:t>Do Not Trust the </a:t>
            </a:r>
            <a:r>
              <a:rPr lang="en-US" dirty="0" smtClean="0"/>
              <a:t>Defaults</a:t>
            </a:r>
          </a:p>
          <a:p>
            <a:pPr marL="457200" indent="-457200">
              <a:buFont typeface="+mj-lt"/>
              <a:buAutoNum type="arabicPeriod"/>
            </a:pPr>
            <a:r>
              <a:rPr lang="en-US" dirty="0"/>
              <a:t>Use Color </a:t>
            </a:r>
            <a:r>
              <a:rPr lang="en-US" dirty="0" smtClean="0"/>
              <a:t>Effectively</a:t>
            </a:r>
          </a:p>
          <a:p>
            <a:pPr marL="457200" indent="-457200">
              <a:buFont typeface="+mj-lt"/>
              <a:buAutoNum type="arabicPeriod"/>
            </a:pPr>
            <a:r>
              <a:rPr lang="en-US" dirty="0"/>
              <a:t>Do Not Mislead the Reader</a:t>
            </a:r>
            <a:endParaRPr lang="en-US" dirty="0" smtClean="0"/>
          </a:p>
          <a:p>
            <a:pPr marL="457200" indent="-457200">
              <a:buFont typeface="+mj-lt"/>
              <a:buAutoNum type="arabicPeriod"/>
            </a:pPr>
            <a:r>
              <a:rPr lang="en-US" dirty="0"/>
              <a:t>Avoid “</a:t>
            </a:r>
            <a:r>
              <a:rPr lang="en-US" dirty="0" err="1"/>
              <a:t>Chartjunk</a:t>
            </a:r>
            <a:r>
              <a:rPr lang="en-US" dirty="0" smtClean="0"/>
              <a:t>”</a:t>
            </a:r>
          </a:p>
          <a:p>
            <a:pPr marL="457200" indent="-457200">
              <a:buFont typeface="+mj-lt"/>
              <a:buAutoNum type="arabicPeriod"/>
            </a:pPr>
            <a:r>
              <a:rPr lang="en-US" dirty="0"/>
              <a:t>Message Trumps </a:t>
            </a:r>
            <a:r>
              <a:rPr lang="en-US" dirty="0" smtClean="0"/>
              <a:t>Beauty</a:t>
            </a:r>
          </a:p>
          <a:p>
            <a:pPr marL="457200" indent="-457200">
              <a:buFont typeface="+mj-lt"/>
              <a:buAutoNum type="arabicPeriod"/>
            </a:pPr>
            <a:r>
              <a:rPr lang="en-US" dirty="0"/>
              <a:t>Get the Right Tool</a:t>
            </a:r>
            <a:endParaRPr lang="en-US" dirty="0"/>
          </a:p>
        </p:txBody>
      </p:sp>
    </p:spTree>
    <p:extLst>
      <p:ext uri="{BB962C8B-B14F-4D97-AF65-F5344CB8AC3E}">
        <p14:creationId xmlns:p14="http://schemas.microsoft.com/office/powerpoint/2010/main" val="1774690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a:t>
            </a:r>
            <a:r>
              <a:rPr lang="en-US" dirty="0" err="1" smtClean="0"/>
              <a:t>GenViz</a:t>
            </a:r>
            <a:r>
              <a:rPr lang="en-US" dirty="0" smtClean="0"/>
              <a:t> course site</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pPr marL="0" indent="0" algn="ctr">
              <a:buNone/>
            </a:pPr>
            <a:r>
              <a:rPr lang="en-US" sz="2800" dirty="0" smtClean="0">
                <a:hlinkClick r:id="rId2"/>
              </a:rPr>
              <a:t>www.genviz.org</a:t>
            </a:r>
            <a:r>
              <a:rPr lang="en-US" sz="2800" dirty="0" smtClean="0"/>
              <a:t> </a:t>
            </a:r>
            <a:endParaRPr lang="en-US" sz="2800" dirty="0"/>
          </a:p>
        </p:txBody>
      </p:sp>
    </p:spTree>
    <p:extLst>
      <p:ext uri="{BB962C8B-B14F-4D97-AF65-F5344CB8AC3E}">
        <p14:creationId xmlns:p14="http://schemas.microsoft.com/office/powerpoint/2010/main" val="26490498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for module 1</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pPr marL="0" indent="0">
              <a:buNone/>
            </a:pPr>
            <a:endParaRPr lang="en-US" dirty="0" smtClean="0"/>
          </a:p>
          <a:p>
            <a:pPr marL="0" indent="0">
              <a:buNone/>
            </a:pPr>
            <a:endParaRPr lang="en-US" dirty="0"/>
          </a:p>
          <a:p>
            <a:pPr marL="0" indent="0" algn="ctr">
              <a:buNone/>
            </a:pPr>
            <a:r>
              <a:rPr lang="en-US" dirty="0" smtClean="0">
                <a:hlinkClick r:id="rId2"/>
              </a:rPr>
              <a:t>www.genviz.org/</a:t>
            </a:r>
            <a:r>
              <a:rPr lang="en-US" dirty="0">
                <a:hlinkClick r:id="rId2"/>
              </a:rPr>
              <a:t>course/#module-</a:t>
            </a:r>
            <a:r>
              <a:rPr lang="en-US" dirty="0" smtClean="0">
                <a:hlinkClick r:id="rId2"/>
              </a:rPr>
              <a:t>1</a:t>
            </a:r>
            <a:r>
              <a:rPr lang="en-US" dirty="0" smtClean="0"/>
              <a:t> </a:t>
            </a:r>
            <a:endParaRPr lang="en-US" dirty="0"/>
          </a:p>
          <a:p>
            <a:endParaRPr lang="en-US" dirty="0" smtClean="0"/>
          </a:p>
          <a:p>
            <a:endParaRPr lang="en-US" dirty="0"/>
          </a:p>
        </p:txBody>
      </p:sp>
    </p:spTree>
    <p:extLst>
      <p:ext uri="{BB962C8B-B14F-4D97-AF65-F5344CB8AC3E}">
        <p14:creationId xmlns:p14="http://schemas.microsoft.com/office/powerpoint/2010/main" val="1626076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3800" y="1315102"/>
            <a:ext cx="4313189" cy="5393294"/>
          </a:xfrm>
          <a:prstGeom prst="rect">
            <a:avLst/>
          </a:prstGeom>
        </p:spPr>
      </p:pic>
      <p:sp>
        <p:nvSpPr>
          <p:cNvPr id="5" name="Title 1"/>
          <p:cNvSpPr>
            <a:spLocks noGrp="1"/>
          </p:cNvSpPr>
          <p:nvPr>
            <p:ph type="title"/>
          </p:nvPr>
        </p:nvSpPr>
        <p:spPr>
          <a:xfrm>
            <a:off x="226785" y="110803"/>
            <a:ext cx="8636001" cy="571056"/>
          </a:xfrm>
        </p:spPr>
        <p:txBody>
          <a:bodyPr/>
          <a:lstStyle/>
          <a:p>
            <a:r>
              <a:rPr lang="en-US" dirty="0" smtClean="0"/>
              <a:t>Review of central dogma</a:t>
            </a:r>
            <a:endParaRPr lang="en-US" dirty="0"/>
          </a:p>
        </p:txBody>
      </p:sp>
    </p:spTree>
    <p:extLst>
      <p:ext uri="{BB962C8B-B14F-4D97-AF65-F5344CB8AC3E}">
        <p14:creationId xmlns:p14="http://schemas.microsoft.com/office/powerpoint/2010/main" val="392333918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p:txBody>
          <a:bodyPr/>
          <a:lstStyle/>
          <a:p>
            <a:r>
              <a:rPr lang="en-US" altLang="en-US">
                <a:ea typeface="ＭＳ Ｐゴシック" charset="-128"/>
                <a:cs typeface="Trebuchet MS" charset="0"/>
              </a:rPr>
              <a:t>Non-parallel (Sanger) sequencing</a:t>
            </a:r>
          </a:p>
        </p:txBody>
      </p:sp>
      <p:pic>
        <p:nvPicPr>
          <p:cNvPr id="675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7363" y="990600"/>
            <a:ext cx="8115300" cy="558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960277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p:txBody>
          <a:bodyPr/>
          <a:lstStyle/>
          <a:p>
            <a:r>
              <a:rPr lang="en-US" altLang="en-US">
                <a:ea typeface="ＭＳ Ｐゴシック" charset="-128"/>
                <a:cs typeface="Trebuchet MS" charset="0"/>
              </a:rPr>
              <a:t>Non-parallel (Sanger) sequencing</a:t>
            </a:r>
          </a:p>
        </p:txBody>
      </p:sp>
      <p:pic>
        <p:nvPicPr>
          <p:cNvPr id="675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7363" y="990600"/>
            <a:ext cx="8115300" cy="558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4"/>
          <a:stretch>
            <a:fillRect/>
          </a:stretch>
        </p:blipFill>
        <p:spPr>
          <a:xfrm>
            <a:off x="1957768" y="0"/>
            <a:ext cx="5228463" cy="6858000"/>
          </a:xfrm>
          <a:prstGeom prst="rect">
            <a:avLst/>
          </a:prstGeom>
        </p:spPr>
      </p:pic>
    </p:spTree>
    <p:extLst>
      <p:ext uri="{BB962C8B-B14F-4D97-AF65-F5344CB8AC3E}">
        <p14:creationId xmlns:p14="http://schemas.microsoft.com/office/powerpoint/2010/main" val="194289373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013" y="77533"/>
            <a:ext cx="8636000" cy="760667"/>
          </a:xfrm>
        </p:spPr>
        <p:txBody>
          <a:bodyPr>
            <a:normAutofit fontScale="90000"/>
          </a:bodyPr>
          <a:lstStyle/>
          <a:p>
            <a:r>
              <a:rPr lang="en-US" sz="2400" dirty="0" smtClean="0"/>
              <a:t>Costs of sequencing a human genome have plummeted from $100M to $1000</a:t>
            </a:r>
            <a:endParaRPr lang="en-US" sz="2400"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0830" y="1016000"/>
            <a:ext cx="6828366" cy="5121275"/>
          </a:xfrm>
        </p:spPr>
      </p:pic>
    </p:spTree>
    <p:extLst>
      <p:ext uri="{BB962C8B-B14F-4D97-AF65-F5344CB8AC3E}">
        <p14:creationId xmlns:p14="http://schemas.microsoft.com/office/powerpoint/2010/main" val="210156654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MGI_PPT_template_4-3_v1b">
  <a:themeElements>
    <a:clrScheme name="Genome Institute">
      <a:dk1>
        <a:srgbClr val="26261E"/>
      </a:dk1>
      <a:lt1>
        <a:sysClr val="window" lastClr="FFFFFF"/>
      </a:lt1>
      <a:dk2>
        <a:srgbClr val="2A3D13"/>
      </a:dk2>
      <a:lt2>
        <a:srgbClr val="F8FFEE"/>
      </a:lt2>
      <a:accent1>
        <a:srgbClr val="3F8FAB"/>
      </a:accent1>
      <a:accent2>
        <a:srgbClr val="910010"/>
      </a:accent2>
      <a:accent3>
        <a:srgbClr val="7CBE30"/>
      </a:accent3>
      <a:accent4>
        <a:srgbClr val="3C1052"/>
      </a:accent4>
      <a:accent5>
        <a:srgbClr val="53BFE4"/>
      </a:accent5>
      <a:accent6>
        <a:srgbClr val="B63712"/>
      </a:accent6>
      <a:hlink>
        <a:srgbClr val="5148EB"/>
      </a:hlink>
      <a:folHlink>
        <a:srgbClr val="6B1C6D"/>
      </a:folHlink>
    </a:clrScheme>
    <a:fontScheme name="Revolution">
      <a:majorFont>
        <a:latin typeface="Trebuchet MS"/>
        <a:ea typeface=""/>
        <a:cs typeface=""/>
        <a:font script="Jpan" typeface="ＭＳ ゴシック"/>
      </a:majorFont>
      <a:minorFont>
        <a:latin typeface="Trebuchet MS"/>
        <a:ea typeface=""/>
        <a:cs typeface=""/>
        <a:font script="Jpan" typeface="ＭＳ 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MGI_4-3_ratio_v1a" id="{9A0171FA-20F4-F840-B1C8-29D686AB0540}" vid="{60506783-C923-7847-B1CA-7C860CC9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MGI_PPT_template_4-3_v1b.potx</Template>
  <TotalTime>1172</TotalTime>
  <Words>3552</Words>
  <Application>Microsoft Macintosh PowerPoint</Application>
  <PresentationFormat>On-screen Show (4:3)</PresentationFormat>
  <Paragraphs>386</Paragraphs>
  <Slides>56</Slides>
  <Notes>16</Notes>
  <HiddenSlides>0</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MGI_PPT_template_4-3_v1b</vt:lpstr>
      <vt:lpstr>GenViz Module 1: Introduction to genomic data visualization and interpretation</vt:lpstr>
      <vt:lpstr>PowerPoint Presentation</vt:lpstr>
      <vt:lpstr>Learning objectives of the course</vt:lpstr>
      <vt:lpstr>Learning objectives of module 1</vt:lpstr>
      <vt:lpstr>Why do we create visualizations of genomic data?</vt:lpstr>
      <vt:lpstr>Review of central dogma</vt:lpstr>
      <vt:lpstr>Non-parallel (Sanger) sequencing</vt:lpstr>
      <vt:lpstr>Non-parallel (Sanger) sequencing</vt:lpstr>
      <vt:lpstr>Costs of sequencing a human genome have plummeted from $100M to $1000</vt:lpstr>
      <vt:lpstr>Massively parallel sequencing (NGS) has transformed biomedical inquiry</vt:lpstr>
      <vt:lpstr>Massively Parallel DNA sequencing instruments</vt:lpstr>
      <vt:lpstr>Library Construction for MPS</vt:lpstr>
      <vt:lpstr>Hybrid Capture</vt:lpstr>
      <vt:lpstr>Multiplex PCR Amplification of Targets</vt:lpstr>
      <vt:lpstr>Illumina: Massively Parallel Sequencing by Synthesis</vt:lpstr>
      <vt:lpstr>Platforms: Oxford Nanopore Sequencing</vt:lpstr>
      <vt:lpstr>Nanopore Sequencing Devices</vt:lpstr>
      <vt:lpstr>Future nanopore developments</vt:lpstr>
      <vt:lpstr>Genomics research has exploded with the rapid advances in DNA sequencing technologies</vt:lpstr>
      <vt:lpstr>Whole genome, exome and transcriptome sequencing allows us to detect and confirm many different variant types</vt:lpstr>
      <vt:lpstr>Common genomic data file formats</vt:lpstr>
      <vt:lpstr>VCF file</vt:lpstr>
      <vt:lpstr>Example of SAM/BAM file format</vt:lpstr>
      <vt:lpstr>Introduction to the SAM/BAM format</vt:lpstr>
      <vt:lpstr>SAM/BAM header section</vt:lpstr>
      <vt:lpstr>SAM/BAM alignment section</vt:lpstr>
      <vt:lpstr>SAM/BAM flags explained</vt:lpstr>
      <vt:lpstr>CIGAR strings explained</vt:lpstr>
      <vt:lpstr>Introduction to the BED format</vt:lpstr>
      <vt:lpstr>Manipulation of SAM/BAM and BED files</vt:lpstr>
      <vt:lpstr>Genome annotation resources</vt:lpstr>
      <vt:lpstr>Common problems</vt:lpstr>
      <vt:lpstr>Genome browsers - Ensembl</vt:lpstr>
      <vt:lpstr>Genome browsers - UCSC</vt:lpstr>
      <vt:lpstr>Genome browsers - IGV</vt:lpstr>
      <vt:lpstr>An example precision medicine exercise</vt:lpstr>
      <vt:lpstr>Case history for ‘ALL1’</vt:lpstr>
      <vt:lpstr>Comprehensive and integrative analysis was performed</vt:lpstr>
      <vt:lpstr>A very complex tumor genome was characterized</vt:lpstr>
      <vt:lpstr>Transcriptome analysis was as important as genome analysis</vt:lpstr>
      <vt:lpstr>A personalized therapy and disease monitoring assays were developed</vt:lpstr>
      <vt:lpstr>Visualization tumor clonality and evolution</vt:lpstr>
      <vt:lpstr>A ‘simple’ bi-clonal tumor</vt:lpstr>
      <vt:lpstr>Clusters correspond to distinct cell populations</vt:lpstr>
      <vt:lpstr>Using a “cell map” to represent the variant clusters in 100 hypothetical cells of a tissue</vt:lpstr>
      <vt:lpstr>A ‘fish’ plot is used to represent sub-clones lost and gained over time</vt:lpstr>
      <vt:lpstr>Visualizing copy number variation</vt:lpstr>
      <vt:lpstr>A ‘lollipop’ plot is used to variant recurrence in a gene  </vt:lpstr>
      <vt:lpstr>A ‘waterfall’ plot is one way to visualize the pattern of recurrence in a cohort</vt:lpstr>
      <vt:lpstr>Heatmaps are a common way to simultaneously visualize multiple features of a dataset</vt:lpstr>
      <vt:lpstr>GenVisR was created to help others make common genomic visualizations</vt:lpstr>
      <vt:lpstr>Fundamentals of data visualization</vt:lpstr>
      <vt:lpstr>Best practices from this workshop</vt:lpstr>
      <vt:lpstr>Best practices from the experts</vt:lpstr>
      <vt:lpstr>Introduction to GenViz course site</vt:lpstr>
      <vt:lpstr>Tutorial for module 1</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Malachi Griffith</cp:lastModifiedBy>
  <cp:revision>78</cp:revision>
  <dcterms:created xsi:type="dcterms:W3CDTF">2015-05-07T20:45:54Z</dcterms:created>
  <dcterms:modified xsi:type="dcterms:W3CDTF">2017-09-09T10:29:35Z</dcterms:modified>
</cp:coreProperties>
</file>